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 id="2147483731" r:id="rId2"/>
  </p:sldMasterIdLst>
  <p:notesMasterIdLst>
    <p:notesMasterId r:id="rId28"/>
  </p:notesMasterIdLst>
  <p:handoutMasterIdLst>
    <p:handoutMasterId r:id="rId29"/>
  </p:handoutMasterIdLst>
  <p:sldIdLst>
    <p:sldId id="256" r:id="rId3"/>
    <p:sldId id="345" r:id="rId4"/>
    <p:sldId id="347" r:id="rId5"/>
    <p:sldId id="348" r:id="rId6"/>
    <p:sldId id="351" r:id="rId7"/>
    <p:sldId id="352" r:id="rId8"/>
    <p:sldId id="346" r:id="rId9"/>
    <p:sldId id="274" r:id="rId10"/>
    <p:sldId id="453" r:id="rId11"/>
    <p:sldId id="540" r:id="rId12"/>
    <p:sldId id="541" r:id="rId13"/>
    <p:sldId id="456" r:id="rId14"/>
    <p:sldId id="455" r:id="rId15"/>
    <p:sldId id="454" r:id="rId16"/>
    <p:sldId id="457" r:id="rId17"/>
    <p:sldId id="458" r:id="rId18"/>
    <p:sldId id="459" r:id="rId19"/>
    <p:sldId id="461" r:id="rId20"/>
    <p:sldId id="271" r:id="rId21"/>
    <p:sldId id="384" r:id="rId22"/>
    <p:sldId id="538" r:id="rId23"/>
    <p:sldId id="539" r:id="rId24"/>
    <p:sldId id="460" r:id="rId25"/>
    <p:sldId id="353" r:id="rId26"/>
    <p:sldId id="329" r:id="rId2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C3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56" autoAdjust="0"/>
    <p:restoredTop sz="94660" autoAdjust="0"/>
  </p:normalViewPr>
  <p:slideViewPr>
    <p:cSldViewPr>
      <p:cViewPr varScale="1">
        <p:scale>
          <a:sx n="63" d="100"/>
          <a:sy n="63" d="100"/>
        </p:scale>
        <p:origin x="1324" y="272"/>
      </p:cViewPr>
      <p:guideLst>
        <p:guide orient="horz" pos="2160"/>
        <p:guide pos="2880"/>
      </p:guideLst>
    </p:cSldViewPr>
  </p:slideViewPr>
  <p:outlineViewPr>
    <p:cViewPr>
      <p:scale>
        <a:sx n="33" d="100"/>
        <a:sy n="33" d="100"/>
      </p:scale>
      <p:origin x="0" y="4146"/>
    </p:cViewPr>
  </p:outlineViewPr>
  <p:notesTextViewPr>
    <p:cViewPr>
      <p:scale>
        <a:sx n="100" d="100"/>
        <a:sy n="100" d="100"/>
      </p:scale>
      <p:origin x="0" y="0"/>
    </p:cViewPr>
  </p:notesTextViewPr>
  <p:sorterViewPr>
    <p:cViewPr>
      <p:scale>
        <a:sx n="66" d="100"/>
        <a:sy n="66" d="100"/>
      </p:scale>
      <p:origin x="0" y="7758"/>
    </p:cViewPr>
  </p:sorterViewPr>
  <p:notesViewPr>
    <p:cSldViewPr>
      <p:cViewPr varScale="1">
        <p:scale>
          <a:sx n="85" d="100"/>
          <a:sy n="85" d="100"/>
        </p:scale>
        <p:origin x="3834" y="33"/>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oleObject" Target="file:///\\IDFAP.id.doe.lcl\shared\NE-ID\RESL-Office\DOELAP%20Administrative\DOELAP%20Assessor%20Training\2026%20DOELAP%20Assessor%20Training\DOELAP%202026%20assessor%20training%20day%201\findings%20database%20sort%20of%20merged%20with%20updated%20standard%20numberin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baseline="0">
                <a:effectLst/>
                <a:latin typeface="+mn-lt"/>
                <a:ea typeface="+mn-ea"/>
                <a:cs typeface="+mn-cs"/>
              </a:defRPr>
            </a:pPr>
            <a:r>
              <a:rPr lang="en-US"/>
              <a:t>Assessment Finding 2019</a:t>
            </a:r>
            <a:r>
              <a:rPr lang="en-US" baseline="0"/>
              <a:t> - present </a:t>
            </a:r>
            <a:endParaRPr lang="en-US"/>
          </a:p>
        </c:rich>
      </c:tx>
      <c:overlay val="0"/>
      <c:spPr>
        <a:noFill/>
        <a:ln>
          <a:noFill/>
        </a:ln>
        <a:effectLst/>
      </c:spPr>
    </c:title>
    <c:autoTitleDeleted val="0"/>
    <c:plotArea>
      <c:layout/>
      <c:barChart>
        <c:barDir val="col"/>
        <c:grouping val="clustered"/>
        <c:varyColors val="0"/>
        <c:ser>
          <c:idx val="0"/>
          <c:order val="0"/>
          <c:tx>
            <c:v/>
          </c:tx>
          <c:spPr>
            <a:solidFill>
              <a:srgbClr val="0070C0"/>
            </a:solidFill>
          </c:spPr>
          <c:invertIfNegative val="0"/>
          <c:cat>
            <c:strRef>
              <c:f>Sheet1!$D$4:$D$65</c:f>
              <c:strCache>
                <c:ptCount val="62"/>
                <c:pt idx="0">
                  <c:v>3.2(a)</c:v>
                </c:pt>
                <c:pt idx="1">
                  <c:v>3.2(e)</c:v>
                </c:pt>
                <c:pt idx="2">
                  <c:v>3.2(f)</c:v>
                </c:pt>
                <c:pt idx="3">
                  <c:v>4.1(a)</c:v>
                </c:pt>
                <c:pt idx="4">
                  <c:v>4.1(b)</c:v>
                </c:pt>
                <c:pt idx="5">
                  <c:v>4.2(a)</c:v>
                </c:pt>
                <c:pt idx="6">
                  <c:v>4.2(b)</c:v>
                </c:pt>
                <c:pt idx="7">
                  <c:v>4.2(c)</c:v>
                </c:pt>
                <c:pt idx="8">
                  <c:v>4.2(d)</c:v>
                </c:pt>
                <c:pt idx="9">
                  <c:v>4.2(e)</c:v>
                </c:pt>
                <c:pt idx="10">
                  <c:v>4.2(g)</c:v>
                </c:pt>
                <c:pt idx="11">
                  <c:v>4.2(h)</c:v>
                </c:pt>
                <c:pt idx="12">
                  <c:v>4.2(i)</c:v>
                </c:pt>
                <c:pt idx="13">
                  <c:v>4.2(j)</c:v>
                </c:pt>
                <c:pt idx="14">
                  <c:v>4.2(k)</c:v>
                </c:pt>
                <c:pt idx="15">
                  <c:v>4.3(a)</c:v>
                </c:pt>
                <c:pt idx="16">
                  <c:v>4.3(b)</c:v>
                </c:pt>
                <c:pt idx="17">
                  <c:v>4.3(c)</c:v>
                </c:pt>
                <c:pt idx="18">
                  <c:v>4.3(d)</c:v>
                </c:pt>
                <c:pt idx="19">
                  <c:v>4.3(g)</c:v>
                </c:pt>
                <c:pt idx="20">
                  <c:v>4.4(a)</c:v>
                </c:pt>
                <c:pt idx="21">
                  <c:v>4.4(b)</c:v>
                </c:pt>
                <c:pt idx="22">
                  <c:v>4.4(c)</c:v>
                </c:pt>
                <c:pt idx="23">
                  <c:v>4.4(d)</c:v>
                </c:pt>
                <c:pt idx="24">
                  <c:v>4.4(e)</c:v>
                </c:pt>
                <c:pt idx="25">
                  <c:v>4.5(a)</c:v>
                </c:pt>
                <c:pt idx="26">
                  <c:v>4.5(b)</c:v>
                </c:pt>
                <c:pt idx="27">
                  <c:v>4.5(c)</c:v>
                </c:pt>
                <c:pt idx="28">
                  <c:v>4.6(a)</c:v>
                </c:pt>
                <c:pt idx="29">
                  <c:v>4.6(b)</c:v>
                </c:pt>
                <c:pt idx="30">
                  <c:v>4.6(c)</c:v>
                </c:pt>
                <c:pt idx="31">
                  <c:v>4.6(d)</c:v>
                </c:pt>
                <c:pt idx="32">
                  <c:v>4.6(f)</c:v>
                </c:pt>
                <c:pt idx="33">
                  <c:v>4.7(a)</c:v>
                </c:pt>
                <c:pt idx="34">
                  <c:v>4.7(b)</c:v>
                </c:pt>
                <c:pt idx="35">
                  <c:v>4.7(c)</c:v>
                </c:pt>
                <c:pt idx="36">
                  <c:v>4.7.1(a)</c:v>
                </c:pt>
                <c:pt idx="37">
                  <c:v>4.7.1(b)</c:v>
                </c:pt>
                <c:pt idx="38">
                  <c:v>4.7.1(c)</c:v>
                </c:pt>
                <c:pt idx="39">
                  <c:v>4.7.1(d)</c:v>
                </c:pt>
                <c:pt idx="40">
                  <c:v>4.7.1(e)</c:v>
                </c:pt>
                <c:pt idx="41">
                  <c:v>4.7.1(f)</c:v>
                </c:pt>
                <c:pt idx="42">
                  <c:v>4.7.1(g)</c:v>
                </c:pt>
                <c:pt idx="43">
                  <c:v>4.7.2(b)</c:v>
                </c:pt>
                <c:pt idx="44">
                  <c:v>4.7.2(c)</c:v>
                </c:pt>
                <c:pt idx="45">
                  <c:v>4.7.2(d)</c:v>
                </c:pt>
                <c:pt idx="46">
                  <c:v>4.7.2(e)</c:v>
                </c:pt>
                <c:pt idx="47">
                  <c:v>4.7.2(f)</c:v>
                </c:pt>
                <c:pt idx="48">
                  <c:v>4.7.2(g)</c:v>
                </c:pt>
                <c:pt idx="49">
                  <c:v>4.7.3</c:v>
                </c:pt>
                <c:pt idx="50">
                  <c:v>4.8(b)</c:v>
                </c:pt>
                <c:pt idx="51">
                  <c:v>4.8(c)</c:v>
                </c:pt>
                <c:pt idx="52">
                  <c:v>4.8(d)</c:v>
                </c:pt>
                <c:pt idx="53">
                  <c:v>4.8(f)</c:v>
                </c:pt>
                <c:pt idx="54">
                  <c:v>4.8(g)</c:v>
                </c:pt>
                <c:pt idx="55">
                  <c:v>4.8.1(c)</c:v>
                </c:pt>
                <c:pt idx="56">
                  <c:v>4.9</c:v>
                </c:pt>
                <c:pt idx="57">
                  <c:v>4.10</c:v>
                </c:pt>
                <c:pt idx="58">
                  <c:v>App. B Paragraph 2</c:v>
                </c:pt>
                <c:pt idx="59">
                  <c:v>App. B Paragraph 5</c:v>
                </c:pt>
                <c:pt idx="60">
                  <c:v>App. B Paragraph 6</c:v>
                </c:pt>
                <c:pt idx="61">
                  <c:v>App. B Pararagraph 3</c:v>
                </c:pt>
              </c:strCache>
            </c:strRef>
          </c:cat>
          <c:val>
            <c:numRef>
              <c:f>Sheet1!$E$4:$E$65</c:f>
              <c:numCache>
                <c:formatCode>General</c:formatCode>
                <c:ptCount val="62"/>
                <c:pt idx="0">
                  <c:v>2</c:v>
                </c:pt>
                <c:pt idx="1">
                  <c:v>3</c:v>
                </c:pt>
                <c:pt idx="2">
                  <c:v>5</c:v>
                </c:pt>
                <c:pt idx="3">
                  <c:v>5</c:v>
                </c:pt>
                <c:pt idx="4">
                  <c:v>2</c:v>
                </c:pt>
                <c:pt idx="5">
                  <c:v>3</c:v>
                </c:pt>
                <c:pt idx="6">
                  <c:v>3</c:v>
                </c:pt>
                <c:pt idx="7">
                  <c:v>5</c:v>
                </c:pt>
                <c:pt idx="8">
                  <c:v>2</c:v>
                </c:pt>
                <c:pt idx="9">
                  <c:v>4</c:v>
                </c:pt>
                <c:pt idx="10">
                  <c:v>13</c:v>
                </c:pt>
                <c:pt idx="11">
                  <c:v>10</c:v>
                </c:pt>
                <c:pt idx="12">
                  <c:v>3</c:v>
                </c:pt>
                <c:pt idx="13">
                  <c:v>5</c:v>
                </c:pt>
                <c:pt idx="14">
                  <c:v>5</c:v>
                </c:pt>
                <c:pt idx="15">
                  <c:v>3</c:v>
                </c:pt>
                <c:pt idx="16">
                  <c:v>7</c:v>
                </c:pt>
                <c:pt idx="17">
                  <c:v>6</c:v>
                </c:pt>
                <c:pt idx="18">
                  <c:v>1</c:v>
                </c:pt>
                <c:pt idx="19">
                  <c:v>1</c:v>
                </c:pt>
                <c:pt idx="20">
                  <c:v>2</c:v>
                </c:pt>
                <c:pt idx="21">
                  <c:v>11</c:v>
                </c:pt>
                <c:pt idx="22">
                  <c:v>3</c:v>
                </c:pt>
                <c:pt idx="23">
                  <c:v>2</c:v>
                </c:pt>
                <c:pt idx="24">
                  <c:v>3</c:v>
                </c:pt>
                <c:pt idx="25">
                  <c:v>4</c:v>
                </c:pt>
                <c:pt idx="26">
                  <c:v>2</c:v>
                </c:pt>
                <c:pt idx="27">
                  <c:v>4</c:v>
                </c:pt>
                <c:pt idx="28">
                  <c:v>8</c:v>
                </c:pt>
                <c:pt idx="29">
                  <c:v>6</c:v>
                </c:pt>
                <c:pt idx="30">
                  <c:v>7</c:v>
                </c:pt>
                <c:pt idx="31">
                  <c:v>5</c:v>
                </c:pt>
                <c:pt idx="32">
                  <c:v>11</c:v>
                </c:pt>
                <c:pt idx="33">
                  <c:v>2</c:v>
                </c:pt>
                <c:pt idx="34">
                  <c:v>7</c:v>
                </c:pt>
                <c:pt idx="35">
                  <c:v>6</c:v>
                </c:pt>
                <c:pt idx="36">
                  <c:v>3</c:v>
                </c:pt>
                <c:pt idx="37">
                  <c:v>6</c:v>
                </c:pt>
                <c:pt idx="38">
                  <c:v>26</c:v>
                </c:pt>
                <c:pt idx="39">
                  <c:v>9</c:v>
                </c:pt>
                <c:pt idx="40">
                  <c:v>5</c:v>
                </c:pt>
                <c:pt idx="41">
                  <c:v>1</c:v>
                </c:pt>
                <c:pt idx="42">
                  <c:v>1</c:v>
                </c:pt>
                <c:pt idx="43">
                  <c:v>5</c:v>
                </c:pt>
                <c:pt idx="44">
                  <c:v>5</c:v>
                </c:pt>
                <c:pt idx="45">
                  <c:v>9</c:v>
                </c:pt>
                <c:pt idx="46">
                  <c:v>24</c:v>
                </c:pt>
                <c:pt idx="47">
                  <c:v>10</c:v>
                </c:pt>
                <c:pt idx="48">
                  <c:v>1</c:v>
                </c:pt>
                <c:pt idx="49">
                  <c:v>1</c:v>
                </c:pt>
                <c:pt idx="50">
                  <c:v>4</c:v>
                </c:pt>
                <c:pt idx="51">
                  <c:v>1</c:v>
                </c:pt>
                <c:pt idx="52">
                  <c:v>1</c:v>
                </c:pt>
                <c:pt idx="53">
                  <c:v>3</c:v>
                </c:pt>
                <c:pt idx="54">
                  <c:v>1</c:v>
                </c:pt>
                <c:pt idx="55">
                  <c:v>1</c:v>
                </c:pt>
                <c:pt idx="56">
                  <c:v>5</c:v>
                </c:pt>
                <c:pt idx="57">
                  <c:v>1</c:v>
                </c:pt>
                <c:pt idx="58">
                  <c:v>2</c:v>
                </c:pt>
                <c:pt idx="59">
                  <c:v>5</c:v>
                </c:pt>
                <c:pt idx="60">
                  <c:v>4</c:v>
                </c:pt>
                <c:pt idx="61">
                  <c:v>3</c:v>
                </c:pt>
              </c:numCache>
            </c:numRef>
          </c:val>
          <c:extLst>
            <c:ext xmlns:c16="http://schemas.microsoft.com/office/drawing/2014/chart" uri="{C3380CC4-5D6E-409C-BE32-E72D297353CC}">
              <c16:uniqueId val="{00000000-F615-4E6C-8AEF-F72C21B98122}"/>
            </c:ext>
          </c:extLst>
        </c:ser>
        <c:dLbls>
          <c:showLegendKey val="0"/>
          <c:showVal val="0"/>
          <c:showCatName val="0"/>
          <c:showSerName val="0"/>
          <c:showPercent val="0"/>
          <c:showBubbleSize val="0"/>
        </c:dLbls>
        <c:gapWidth val="150"/>
        <c:axId val="1"/>
        <c:axId val="2"/>
      </c:barChart>
      <c:catAx>
        <c:axId val="1"/>
        <c:scaling>
          <c:orientation val="minMax"/>
        </c:scaling>
        <c:delete val="0"/>
        <c:axPos val="b"/>
        <c:title>
          <c:tx>
            <c:rich>
              <a:bodyPr rot="0" spcFirstLastPara="1" vertOverflow="ellipsis" vert="horz" wrap="square" anchor="ctr" anchorCtr="1"/>
              <a:lstStyle/>
              <a:p>
                <a:pPr>
                  <a:defRPr sz="1080" b="1" i="0" u="none" strike="noStrike" kern="1200" baseline="0">
                    <a:effectLst/>
                    <a:latin typeface="+mn-lt"/>
                    <a:ea typeface="+mn-ea"/>
                    <a:cs typeface="+mn-cs"/>
                  </a:defRPr>
                </a:pPr>
                <a:r>
                  <a:rPr lang="en-US"/>
                  <a:t>DOE-STD-1095 Citation</a:t>
                </a:r>
              </a:p>
            </c:rich>
          </c:tx>
          <c:overlay val="0"/>
          <c:spPr>
            <a:noFill/>
            <a:ln>
              <a:noFill/>
            </a:ln>
            <a:effectLst/>
          </c:spPr>
        </c:title>
        <c:numFmt formatCode="General" sourceLinked="1"/>
        <c:majorTickMark val="cross"/>
        <c:minorTickMark val="cross"/>
        <c:tickLblPos val="nextTo"/>
        <c:txPr>
          <a:bodyPr rot="-60000000" spcFirstLastPara="1" vertOverflow="ellipsis" vert="horz" wrap="square" anchor="ctr" anchorCtr="1"/>
          <a:lstStyle/>
          <a:p>
            <a:pPr>
              <a:defRPr sz="900" kern="1200"/>
            </a:pPr>
            <a:endParaRPr lang="en-US"/>
          </a:p>
        </c:txPr>
        <c:crossAx val="2"/>
        <c:crosses val="autoZero"/>
        <c:auto val="1"/>
        <c:lblAlgn val="ctr"/>
        <c:lblOffset val="100"/>
        <c:noMultiLvlLbl val="1"/>
      </c:catAx>
      <c:valAx>
        <c:axId val="2"/>
        <c:scaling>
          <c:orientation val="minMax"/>
        </c:scaling>
        <c:delete val="0"/>
        <c:axPos val="l"/>
        <c:majorGridlines/>
        <c:title>
          <c:tx>
            <c:rich>
              <a:bodyPr rot="-5400000" spcFirstLastPara="1" vertOverflow="ellipsis" vert="horz" wrap="square" anchor="ctr" anchorCtr="1"/>
              <a:lstStyle/>
              <a:p>
                <a:pPr>
                  <a:defRPr sz="1080" b="1" i="0" u="none" strike="noStrike" kern="1200" baseline="0">
                    <a:effectLst/>
                    <a:latin typeface="+mn-lt"/>
                    <a:ea typeface="+mn-ea"/>
                    <a:cs typeface="+mn-cs"/>
                  </a:defRPr>
                </a:pPr>
                <a:r>
                  <a:rPr lang="en-US"/>
                  <a:t>Frequency of Occurrence</a:t>
                </a:r>
              </a:p>
            </c:rich>
          </c:tx>
          <c:overlay val="0"/>
          <c:spPr>
            <a:noFill/>
            <a:ln>
              <a:noFill/>
            </a:ln>
            <a:effectLst/>
          </c:spPr>
        </c:title>
        <c:numFmt formatCode="General" sourceLinked="1"/>
        <c:majorTickMark val="cross"/>
        <c:minorTickMark val="cross"/>
        <c:tickLblPos val="nextTo"/>
        <c:txPr>
          <a:bodyPr rot="-60000000" spcFirstLastPara="1" vertOverflow="ellipsis" vert="horz" wrap="square" anchor="ctr" anchorCtr="1"/>
          <a:lstStyle/>
          <a:p>
            <a:pPr>
              <a:defRPr sz="900" kern="1200"/>
            </a:pPr>
            <a:endParaRPr lang="en-US"/>
          </a:p>
        </c:txPr>
        <c:crossAx val="1"/>
        <c:crosses val="autoZero"/>
        <c:crossBetween val="between"/>
        <c:majorUnit val="1"/>
        <c:minorUnit val="0"/>
      </c:valAx>
    </c:plotArea>
    <c:legend>
      <c:legendPos val="r"/>
      <c:legendEntry>
        <c:idx val="0"/>
        <c:delete val="1"/>
      </c:legendEntry>
      <c:overlay val="0"/>
      <c:txPr>
        <a:bodyPr rot="0" spcFirstLastPara="1" vertOverflow="ellipsis" vert="horz" wrap="square" anchor="ctr" anchorCtr="1"/>
        <a:lstStyle/>
        <a:p>
          <a:pPr>
            <a:defRPr/>
          </a:pPr>
          <a:endParaRPr lang="en-US"/>
        </a:p>
      </c:txPr>
    </c:legend>
    <c:plotVisOnly val="1"/>
    <c:dispBlanksAs val="zero"/>
    <c:showDLblsOverMax val="1"/>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161" cy="464180"/>
          </a:xfrm>
          <a:prstGeom prst="rect">
            <a:avLst/>
          </a:prstGeom>
          <a:noFill/>
          <a:ln w="9525">
            <a:noFill/>
            <a:miter lim="800000"/>
            <a:headEnd/>
            <a:tailEnd/>
          </a:ln>
          <a:effectLst/>
        </p:spPr>
        <p:txBody>
          <a:bodyPr vert="horz" wrap="square" lIns="94048" tIns="47024" rIns="94048" bIns="47024" numCol="1" anchor="t" anchorCtr="0" compatLnSpc="1">
            <a:prstTxWarp prst="textNoShape">
              <a:avLst/>
            </a:prstTxWarp>
          </a:bodyPr>
          <a:lstStyle>
            <a:lvl1pPr defTabSz="940623" eaLnBrk="1" hangingPunct="1">
              <a:defRPr sz="1200">
                <a:latin typeface="Times New Roman" pitchFamily="18" charset="0"/>
              </a:defRPr>
            </a:lvl1pPr>
          </a:lstStyle>
          <a:p>
            <a:r>
              <a:rPr lang="en-US" dirty="0"/>
              <a:t>DOELAP Assessor Training</a:t>
            </a:r>
          </a:p>
        </p:txBody>
      </p:sp>
      <p:sp>
        <p:nvSpPr>
          <p:cNvPr id="7171" name="Rectangle 3"/>
          <p:cNvSpPr>
            <a:spLocks noGrp="1" noChangeArrowheads="1"/>
          </p:cNvSpPr>
          <p:nvPr>
            <p:ph type="dt" sz="quarter" idx="1"/>
          </p:nvPr>
        </p:nvSpPr>
        <p:spPr bwMode="auto">
          <a:xfrm>
            <a:off x="3972240" y="0"/>
            <a:ext cx="3038160" cy="464180"/>
          </a:xfrm>
          <a:prstGeom prst="rect">
            <a:avLst/>
          </a:prstGeom>
          <a:noFill/>
          <a:ln w="9525">
            <a:noFill/>
            <a:miter lim="800000"/>
            <a:headEnd/>
            <a:tailEnd/>
          </a:ln>
          <a:effectLst/>
        </p:spPr>
        <p:txBody>
          <a:bodyPr vert="horz" wrap="square" lIns="94048" tIns="47024" rIns="94048" bIns="47024" numCol="1" anchor="t" anchorCtr="0" compatLnSpc="1">
            <a:prstTxWarp prst="textNoShape">
              <a:avLst/>
            </a:prstTxWarp>
          </a:bodyPr>
          <a:lstStyle>
            <a:lvl1pPr algn="r" defTabSz="940623" eaLnBrk="1" hangingPunct="1">
              <a:defRPr sz="1200">
                <a:latin typeface="Times New Roman" pitchFamily="18" charset="0"/>
              </a:defRPr>
            </a:lvl1pPr>
          </a:lstStyle>
          <a:p>
            <a:r>
              <a:rPr lang="en-US"/>
              <a:t>10/05/15</a:t>
            </a:r>
            <a:endParaRPr lang="en-US" dirty="0"/>
          </a:p>
        </p:txBody>
      </p:sp>
      <p:sp>
        <p:nvSpPr>
          <p:cNvPr id="7173" name="Rectangle 5"/>
          <p:cNvSpPr>
            <a:spLocks noGrp="1" noChangeArrowheads="1"/>
          </p:cNvSpPr>
          <p:nvPr>
            <p:ph type="sldNum" sz="quarter" idx="3"/>
          </p:nvPr>
        </p:nvSpPr>
        <p:spPr bwMode="auto">
          <a:xfrm>
            <a:off x="3972240" y="8832221"/>
            <a:ext cx="3038160" cy="464180"/>
          </a:xfrm>
          <a:prstGeom prst="rect">
            <a:avLst/>
          </a:prstGeom>
          <a:noFill/>
          <a:ln w="9525">
            <a:noFill/>
            <a:miter lim="800000"/>
            <a:headEnd/>
            <a:tailEnd/>
          </a:ln>
          <a:effectLst/>
        </p:spPr>
        <p:txBody>
          <a:bodyPr vert="horz" wrap="square" lIns="94048" tIns="47024" rIns="94048" bIns="47024" numCol="1" anchor="b" anchorCtr="0" compatLnSpc="1">
            <a:prstTxWarp prst="textNoShape">
              <a:avLst/>
            </a:prstTxWarp>
          </a:bodyPr>
          <a:lstStyle>
            <a:lvl1pPr algn="r" defTabSz="940623" eaLnBrk="1" hangingPunct="1">
              <a:defRPr sz="1200">
                <a:latin typeface="Times New Roman" pitchFamily="18" charset="0"/>
              </a:defRPr>
            </a:lvl1pPr>
          </a:lstStyle>
          <a:p>
            <a:fld id="{B8240CAA-BDDF-45F2-84B7-7D7EAF9339CB}" type="slidenum">
              <a:rPr lang="en-US"/>
              <a:pPr/>
              <a:t>‹#›</a:t>
            </a:fld>
            <a:endParaRPr lang="en-US" dirty="0"/>
          </a:p>
        </p:txBody>
      </p:sp>
    </p:spTree>
    <p:extLst>
      <p:ext uri="{BB962C8B-B14F-4D97-AF65-F5344CB8AC3E}">
        <p14:creationId xmlns:p14="http://schemas.microsoft.com/office/powerpoint/2010/main" val="1348811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161" cy="464180"/>
          </a:xfrm>
          <a:prstGeom prst="rect">
            <a:avLst/>
          </a:prstGeom>
          <a:noFill/>
          <a:ln w="9525">
            <a:noFill/>
            <a:miter lim="800000"/>
            <a:headEnd/>
            <a:tailEnd/>
          </a:ln>
          <a:effectLst/>
        </p:spPr>
        <p:txBody>
          <a:bodyPr vert="horz" wrap="square" lIns="94048" tIns="47024" rIns="94048" bIns="47024" numCol="1" anchor="t" anchorCtr="0" compatLnSpc="1">
            <a:prstTxWarp prst="textNoShape">
              <a:avLst/>
            </a:prstTxWarp>
          </a:bodyPr>
          <a:lstStyle>
            <a:lvl1pPr defTabSz="940623" eaLnBrk="1" hangingPunct="1">
              <a:defRPr sz="1200">
                <a:latin typeface="Times New Roman" pitchFamily="18" charset="0"/>
              </a:defRPr>
            </a:lvl1pPr>
          </a:lstStyle>
          <a:p>
            <a:endParaRPr lang="en-US" dirty="0"/>
          </a:p>
        </p:txBody>
      </p:sp>
      <p:sp>
        <p:nvSpPr>
          <p:cNvPr id="5123" name="Rectangle 3"/>
          <p:cNvSpPr>
            <a:spLocks noGrp="1" noChangeArrowheads="1"/>
          </p:cNvSpPr>
          <p:nvPr>
            <p:ph type="dt" idx="1"/>
          </p:nvPr>
        </p:nvSpPr>
        <p:spPr bwMode="auto">
          <a:xfrm>
            <a:off x="3972240" y="0"/>
            <a:ext cx="3038160" cy="464180"/>
          </a:xfrm>
          <a:prstGeom prst="rect">
            <a:avLst/>
          </a:prstGeom>
          <a:noFill/>
          <a:ln w="9525">
            <a:noFill/>
            <a:miter lim="800000"/>
            <a:headEnd/>
            <a:tailEnd/>
          </a:ln>
          <a:effectLst/>
        </p:spPr>
        <p:txBody>
          <a:bodyPr vert="horz" wrap="square" lIns="94048" tIns="47024" rIns="94048" bIns="47024" numCol="1" anchor="t" anchorCtr="0" compatLnSpc="1">
            <a:prstTxWarp prst="textNoShape">
              <a:avLst/>
            </a:prstTxWarp>
          </a:bodyPr>
          <a:lstStyle>
            <a:lvl1pPr algn="r" defTabSz="940623" eaLnBrk="1" hangingPunct="1">
              <a:defRPr sz="1200">
                <a:latin typeface="Times New Roman" pitchFamily="18" charset="0"/>
              </a:defRPr>
            </a:lvl1pPr>
          </a:lstStyle>
          <a:p>
            <a:r>
              <a:rPr lang="en-US" dirty="0"/>
              <a:t>July 9, 2012</a:t>
            </a:r>
          </a:p>
        </p:txBody>
      </p:sp>
      <p:sp>
        <p:nvSpPr>
          <p:cNvPr id="5124"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34078" y="4414510"/>
            <a:ext cx="5142244" cy="4184020"/>
          </a:xfrm>
          <a:prstGeom prst="rect">
            <a:avLst/>
          </a:prstGeom>
          <a:noFill/>
          <a:ln w="9525">
            <a:noFill/>
            <a:miter lim="800000"/>
            <a:headEnd/>
            <a:tailEnd/>
          </a:ln>
          <a:effectLst/>
        </p:spPr>
        <p:txBody>
          <a:bodyPr vert="horz" wrap="square" lIns="94048" tIns="47024" rIns="94048" bIns="4702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8832221"/>
            <a:ext cx="3038161" cy="464180"/>
          </a:xfrm>
          <a:prstGeom prst="rect">
            <a:avLst/>
          </a:prstGeom>
          <a:noFill/>
          <a:ln w="9525">
            <a:noFill/>
            <a:miter lim="800000"/>
            <a:headEnd/>
            <a:tailEnd/>
          </a:ln>
          <a:effectLst/>
        </p:spPr>
        <p:txBody>
          <a:bodyPr vert="horz" wrap="square" lIns="94048" tIns="47024" rIns="94048" bIns="47024" numCol="1" anchor="b" anchorCtr="0" compatLnSpc="1">
            <a:prstTxWarp prst="textNoShape">
              <a:avLst/>
            </a:prstTxWarp>
          </a:bodyPr>
          <a:lstStyle>
            <a:lvl1pPr defTabSz="940623" eaLnBrk="1" hangingPunct="1">
              <a:defRPr sz="1200">
                <a:latin typeface="Times New Roman" pitchFamily="18" charset="0"/>
              </a:defRPr>
            </a:lvl1pPr>
          </a:lstStyle>
          <a:p>
            <a:r>
              <a:rPr lang="en-US" dirty="0"/>
              <a:t>DOELAP Assessor Training</a:t>
            </a:r>
          </a:p>
        </p:txBody>
      </p:sp>
      <p:sp>
        <p:nvSpPr>
          <p:cNvPr id="5127" name="Rectangle 7"/>
          <p:cNvSpPr>
            <a:spLocks noGrp="1" noChangeArrowheads="1"/>
          </p:cNvSpPr>
          <p:nvPr>
            <p:ph type="sldNum" sz="quarter" idx="5"/>
          </p:nvPr>
        </p:nvSpPr>
        <p:spPr bwMode="auto">
          <a:xfrm>
            <a:off x="3972240" y="8832221"/>
            <a:ext cx="3038160" cy="464180"/>
          </a:xfrm>
          <a:prstGeom prst="rect">
            <a:avLst/>
          </a:prstGeom>
          <a:noFill/>
          <a:ln w="9525">
            <a:noFill/>
            <a:miter lim="800000"/>
            <a:headEnd/>
            <a:tailEnd/>
          </a:ln>
          <a:effectLst/>
        </p:spPr>
        <p:txBody>
          <a:bodyPr vert="horz" wrap="square" lIns="94048" tIns="47024" rIns="94048" bIns="47024" numCol="1" anchor="b" anchorCtr="0" compatLnSpc="1">
            <a:prstTxWarp prst="textNoShape">
              <a:avLst/>
            </a:prstTxWarp>
          </a:bodyPr>
          <a:lstStyle>
            <a:lvl1pPr algn="r" defTabSz="940623" eaLnBrk="1" hangingPunct="1">
              <a:defRPr sz="1200">
                <a:latin typeface="Times New Roman" pitchFamily="18" charset="0"/>
              </a:defRPr>
            </a:lvl1pPr>
          </a:lstStyle>
          <a:p>
            <a:fld id="{431487DF-E120-4F5B-834E-40EF723C7E81}" type="slidenum">
              <a:rPr lang="en-US"/>
              <a:pPr/>
              <a:t>‹#›</a:t>
            </a:fld>
            <a:endParaRPr lang="en-US" dirty="0"/>
          </a:p>
        </p:txBody>
      </p:sp>
    </p:spTree>
    <p:extLst>
      <p:ext uri="{BB962C8B-B14F-4D97-AF65-F5344CB8AC3E}">
        <p14:creationId xmlns:p14="http://schemas.microsoft.com/office/powerpoint/2010/main" val="1203134123"/>
      </p:ext>
    </p:extLst>
  </p:cSld>
  <p:clrMap bg1="lt1" tx1="dk1" bg2="lt2" tx2="dk2" accent1="accent1" accent2="accent2" accent3="accent3" accent4="accent4" accent5="accent5" accent6="accent6" hlink="hlink" folHlink="folHlink"/>
  <p:hf hd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July 9, 2012</a:t>
            </a:r>
          </a:p>
        </p:txBody>
      </p:sp>
      <p:sp>
        <p:nvSpPr>
          <p:cNvPr id="6" name="Rectangle 6"/>
          <p:cNvSpPr>
            <a:spLocks noGrp="1" noChangeArrowheads="1"/>
          </p:cNvSpPr>
          <p:nvPr>
            <p:ph type="ftr" sz="quarter" idx="4"/>
          </p:nvPr>
        </p:nvSpPr>
        <p:spPr>
          <a:ln/>
        </p:spPr>
        <p:txBody>
          <a:bodyPr/>
          <a:lstStyle/>
          <a:p>
            <a:r>
              <a:rPr lang="en-US" dirty="0"/>
              <a:t>DOELAP Assessor Training</a:t>
            </a:r>
          </a:p>
        </p:txBody>
      </p:sp>
      <p:sp>
        <p:nvSpPr>
          <p:cNvPr id="7" name="Rectangle 7"/>
          <p:cNvSpPr>
            <a:spLocks noGrp="1" noChangeArrowheads="1"/>
          </p:cNvSpPr>
          <p:nvPr>
            <p:ph type="sldNum" sz="quarter" idx="5"/>
          </p:nvPr>
        </p:nvSpPr>
        <p:spPr>
          <a:ln/>
        </p:spPr>
        <p:txBody>
          <a:bodyPr/>
          <a:lstStyle/>
          <a:p>
            <a:fld id="{8B6107BE-B616-4391-B23A-B59105665D32}" type="slidenum">
              <a:rPr lang="en-US"/>
              <a:pPr/>
              <a:t>1</a:t>
            </a:fld>
            <a:endParaRPr lang="en-US" dirty="0"/>
          </a:p>
        </p:txBody>
      </p:sp>
      <p:sp>
        <p:nvSpPr>
          <p:cNvPr id="6146" name="Rectangle 2"/>
          <p:cNvSpPr>
            <a:spLocks noGrp="1" noRot="1" noChangeAspect="1" noChangeArrowheads="1" noTextEdit="1"/>
          </p:cNvSpPr>
          <p:nvPr>
            <p:ph type="sldImg"/>
          </p:nvPr>
        </p:nvSpPr>
        <p:spPr>
          <a:xfrm>
            <a:off x="1184275" y="698500"/>
            <a:ext cx="4645025" cy="3484563"/>
          </a:xfrm>
          <a:ln/>
        </p:spPr>
      </p:sp>
      <p:sp>
        <p:nvSpPr>
          <p:cNvPr id="6147"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135170" name="Group 2"/>
          <p:cNvGrpSpPr>
            <a:grpSpLocks/>
          </p:cNvGrpSpPr>
          <p:nvPr/>
        </p:nvGrpSpPr>
        <p:grpSpPr bwMode="auto">
          <a:xfrm>
            <a:off x="0" y="0"/>
            <a:ext cx="9144000" cy="6858000"/>
            <a:chOff x="0" y="0"/>
            <a:chExt cx="5760" cy="4320"/>
          </a:xfrm>
        </p:grpSpPr>
        <p:sp>
          <p:nvSpPr>
            <p:cNvPr id="135171"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endParaRPr lang="en-US" sz="2400" dirty="0">
                <a:latin typeface="Times New Roman" pitchFamily="18" charset="0"/>
              </a:endParaRPr>
            </a:p>
          </p:txBody>
        </p:sp>
        <p:sp>
          <p:nvSpPr>
            <p:cNvPr id="135172"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eaLnBrk="1" hangingPunct="1"/>
              <a:endParaRPr lang="en-US" sz="2400" dirty="0">
                <a:latin typeface="Times New Roman" pitchFamily="18" charset="0"/>
              </a:endParaRPr>
            </a:p>
          </p:txBody>
        </p:sp>
        <p:grpSp>
          <p:nvGrpSpPr>
            <p:cNvPr id="135173" name="Group 5"/>
            <p:cNvGrpSpPr>
              <a:grpSpLocks/>
            </p:cNvGrpSpPr>
            <p:nvPr/>
          </p:nvGrpSpPr>
          <p:grpSpPr bwMode="auto">
            <a:xfrm>
              <a:off x="0" y="672"/>
              <a:ext cx="1806" cy="1989"/>
              <a:chOff x="0" y="672"/>
              <a:chExt cx="1806" cy="1989"/>
            </a:xfrm>
          </p:grpSpPr>
          <p:sp>
            <p:nvSpPr>
              <p:cNvPr id="135174"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eaLnBrk="1" hangingPunct="1"/>
                <a:endParaRPr lang="en-US" sz="2400" dirty="0">
                  <a:latin typeface="Times New Roman" pitchFamily="18" charset="0"/>
                </a:endParaRPr>
              </a:p>
            </p:txBody>
          </p:sp>
          <p:sp>
            <p:nvSpPr>
              <p:cNvPr id="135175"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eaLnBrk="1" hangingPunct="1"/>
                <a:endParaRPr lang="en-US" sz="2400" dirty="0">
                  <a:latin typeface="Times New Roman" pitchFamily="18" charset="0"/>
                </a:endParaRPr>
              </a:p>
            </p:txBody>
          </p:sp>
          <p:sp>
            <p:nvSpPr>
              <p:cNvPr id="135176"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eaLnBrk="1" hangingPunct="1"/>
                <a:endParaRPr lang="en-US" sz="2400" dirty="0">
                  <a:latin typeface="Times New Roman" pitchFamily="18" charset="0"/>
                </a:endParaRPr>
              </a:p>
            </p:txBody>
          </p:sp>
          <p:sp>
            <p:nvSpPr>
              <p:cNvPr id="135177"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eaLnBrk="1" hangingPunct="1"/>
                <a:endParaRPr lang="en-US" sz="2400" dirty="0">
                  <a:latin typeface="Times New Roman" pitchFamily="18" charset="0"/>
                </a:endParaRPr>
              </a:p>
            </p:txBody>
          </p:sp>
          <p:sp>
            <p:nvSpPr>
              <p:cNvPr id="135178"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eaLnBrk="1" hangingPunct="1"/>
                <a:endParaRPr lang="en-US" sz="2400" dirty="0">
                  <a:latin typeface="Times New Roman" pitchFamily="18" charset="0"/>
                </a:endParaRPr>
              </a:p>
            </p:txBody>
          </p:sp>
          <p:sp>
            <p:nvSpPr>
              <p:cNvPr id="135179"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eaLnBrk="1" hangingPunct="1"/>
                <a:endParaRPr lang="en-US" sz="2400" dirty="0">
                  <a:latin typeface="Times New Roman" pitchFamily="18" charset="0"/>
                </a:endParaRPr>
              </a:p>
            </p:txBody>
          </p:sp>
          <p:sp>
            <p:nvSpPr>
              <p:cNvPr id="135180"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eaLnBrk="1" hangingPunct="1"/>
                <a:endParaRPr lang="en-US" sz="2400" dirty="0">
                  <a:latin typeface="Times New Roman" pitchFamily="18" charset="0"/>
                </a:endParaRPr>
              </a:p>
            </p:txBody>
          </p:sp>
          <p:sp>
            <p:nvSpPr>
              <p:cNvPr id="135181"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eaLnBrk="1" hangingPunct="1"/>
                <a:endParaRPr lang="en-US" sz="2400" dirty="0">
                  <a:latin typeface="Times New Roman" pitchFamily="18" charset="0"/>
                </a:endParaRPr>
              </a:p>
            </p:txBody>
          </p:sp>
          <p:sp>
            <p:nvSpPr>
              <p:cNvPr id="135182"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eaLnBrk="1" hangingPunct="1"/>
                <a:endParaRPr lang="en-US" sz="2400" dirty="0">
                  <a:latin typeface="Times New Roman" pitchFamily="18" charset="0"/>
                </a:endParaRPr>
              </a:p>
            </p:txBody>
          </p:sp>
          <p:sp>
            <p:nvSpPr>
              <p:cNvPr id="135183"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eaLnBrk="1" hangingPunct="1"/>
                <a:endParaRPr lang="en-US" sz="2400" dirty="0">
                  <a:latin typeface="Times New Roman" pitchFamily="18" charset="0"/>
                </a:endParaRPr>
              </a:p>
            </p:txBody>
          </p:sp>
        </p:grpSp>
      </p:grpSp>
      <p:sp>
        <p:nvSpPr>
          <p:cNvPr id="135184" name="Rectangle 16"/>
          <p:cNvSpPr>
            <a:spLocks noGrp="1" noChangeArrowheads="1"/>
          </p:cNvSpPr>
          <p:nvPr>
            <p:ph type="dt" sz="half" idx="2"/>
          </p:nvPr>
        </p:nvSpPr>
        <p:spPr>
          <a:xfrm>
            <a:off x="457200" y="6248400"/>
            <a:ext cx="2133600" cy="457200"/>
          </a:xfrm>
        </p:spPr>
        <p:txBody>
          <a:bodyPr/>
          <a:lstStyle>
            <a:lvl1pPr>
              <a:defRPr/>
            </a:lvl1pPr>
          </a:lstStyle>
          <a:p>
            <a:r>
              <a:rPr lang="en-US" dirty="0"/>
              <a:t>July 9, 2012</a:t>
            </a:r>
          </a:p>
        </p:txBody>
      </p:sp>
      <p:sp>
        <p:nvSpPr>
          <p:cNvPr id="135185" name="Rectangle 17"/>
          <p:cNvSpPr>
            <a:spLocks noGrp="1" noChangeArrowheads="1"/>
          </p:cNvSpPr>
          <p:nvPr>
            <p:ph type="ftr" sz="quarter" idx="3"/>
          </p:nvPr>
        </p:nvSpPr>
        <p:spPr>
          <a:xfrm>
            <a:off x="2819400" y="6248400"/>
            <a:ext cx="3505200" cy="457200"/>
          </a:xfrm>
        </p:spPr>
        <p:txBody>
          <a:bodyPr/>
          <a:lstStyle>
            <a:lvl1pPr>
              <a:defRPr/>
            </a:lvl1pPr>
          </a:lstStyle>
          <a:p>
            <a:r>
              <a:rPr lang="en-US" dirty="0"/>
              <a:t>DOELAP Assessor Training</a:t>
            </a:r>
          </a:p>
        </p:txBody>
      </p:sp>
      <p:sp>
        <p:nvSpPr>
          <p:cNvPr id="135186" name="Rectangle 18"/>
          <p:cNvSpPr>
            <a:spLocks noGrp="1" noChangeArrowheads="1"/>
          </p:cNvSpPr>
          <p:nvPr>
            <p:ph type="sldNum" sz="quarter" idx="4"/>
          </p:nvPr>
        </p:nvSpPr>
        <p:spPr/>
        <p:txBody>
          <a:bodyPr/>
          <a:lstStyle>
            <a:lvl1pPr>
              <a:defRPr/>
            </a:lvl1pPr>
          </a:lstStyle>
          <a:p>
            <a:fld id="{671C2648-957E-4618-8DC8-C5B17B767F35}" type="slidenum">
              <a:rPr lang="en-US"/>
              <a:pPr/>
              <a:t>‹#›</a:t>
            </a:fld>
            <a:endParaRPr lang="en-US" dirty="0"/>
          </a:p>
        </p:txBody>
      </p:sp>
      <p:sp>
        <p:nvSpPr>
          <p:cNvPr id="135187"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135188"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1000"/>
                                  </p:stCondLst>
                                  <p:childTnLst>
                                    <p:animEffect transition="out" filter="fade">
                                      <p:cBhvr>
                                        <p:cTn id="6" dur="3000" tmFilter="0, 0; .2, .5; .8, .5; 1, 0"/>
                                        <p:tgtEl>
                                          <p:spTgt spid="135185"/>
                                        </p:tgtEl>
                                      </p:cBhvr>
                                    </p:animEffect>
                                    <p:animScale>
                                      <p:cBhvr>
                                        <p:cTn id="7" dur="1500" autoRev="1" fill="hold"/>
                                        <p:tgtEl>
                                          <p:spTgt spid="13518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85"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r>
              <a:rPr lang="en-US" dirty="0"/>
              <a:t>DOELAP Assessor Training</a:t>
            </a:r>
          </a:p>
        </p:txBody>
      </p:sp>
      <p:sp>
        <p:nvSpPr>
          <p:cNvPr id="5" name="Slide Number Placeholder 4"/>
          <p:cNvSpPr>
            <a:spLocks noGrp="1"/>
          </p:cNvSpPr>
          <p:nvPr>
            <p:ph type="sldNum" sz="quarter" idx="11"/>
          </p:nvPr>
        </p:nvSpPr>
        <p:spPr/>
        <p:txBody>
          <a:bodyPr/>
          <a:lstStyle>
            <a:lvl1pPr>
              <a:defRPr/>
            </a:lvl1pPr>
          </a:lstStyle>
          <a:p>
            <a:fld id="{F502BAB8-3E99-460F-9EB5-97432F9EA5E1}" type="slidenum">
              <a:rPr lang="en-US"/>
              <a:pPr/>
              <a:t>‹#›</a:t>
            </a:fld>
            <a:endParaRPr lang="en-US" dirty="0"/>
          </a:p>
        </p:txBody>
      </p:sp>
      <p:sp>
        <p:nvSpPr>
          <p:cNvPr id="6" name="Date Placeholder 5"/>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r>
              <a:rPr lang="en-US" dirty="0"/>
              <a:t>DOELAP Assessor Training</a:t>
            </a:r>
          </a:p>
        </p:txBody>
      </p:sp>
      <p:sp>
        <p:nvSpPr>
          <p:cNvPr id="5" name="Slide Number Placeholder 4"/>
          <p:cNvSpPr>
            <a:spLocks noGrp="1"/>
          </p:cNvSpPr>
          <p:nvPr>
            <p:ph type="sldNum" sz="quarter" idx="11"/>
          </p:nvPr>
        </p:nvSpPr>
        <p:spPr/>
        <p:txBody>
          <a:bodyPr/>
          <a:lstStyle>
            <a:lvl1pPr>
              <a:defRPr/>
            </a:lvl1pPr>
          </a:lstStyle>
          <a:p>
            <a:fld id="{0CB67EAE-A7C9-478F-8D65-27452EFE3D85}" type="slidenum">
              <a:rPr lang="en-US"/>
              <a:pPr/>
              <a:t>‹#›</a:t>
            </a:fld>
            <a:endParaRPr lang="en-US" dirty="0"/>
          </a:p>
        </p:txBody>
      </p:sp>
      <p:sp>
        <p:nvSpPr>
          <p:cNvPr id="6" name="Date Placeholder 5"/>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r>
              <a:rPr lang="en-US" dirty="0"/>
              <a:t>DOELAP Assessor Training</a:t>
            </a:r>
          </a:p>
        </p:txBody>
      </p:sp>
      <p:sp>
        <p:nvSpPr>
          <p:cNvPr id="6" name="Slide Number Placeholder 5"/>
          <p:cNvSpPr>
            <a:spLocks noGrp="1"/>
          </p:cNvSpPr>
          <p:nvPr>
            <p:ph type="sldNum" sz="quarter" idx="11"/>
          </p:nvPr>
        </p:nvSpPr>
        <p:spPr/>
        <p:txBody>
          <a:bodyPr/>
          <a:lstStyle>
            <a:lvl1pPr>
              <a:defRPr/>
            </a:lvl1pPr>
          </a:lstStyle>
          <a:p>
            <a:fld id="{05D5CCF1-1B8D-4693-9C48-583B06242D1F}" type="slidenum">
              <a:rPr lang="en-US"/>
              <a:pPr/>
              <a:t>‹#›</a:t>
            </a:fld>
            <a:endParaRPr lang="en-US" dirty="0"/>
          </a:p>
        </p:txBody>
      </p:sp>
      <p:sp>
        <p:nvSpPr>
          <p:cNvPr id="7" name="Date Placeholder 6"/>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r>
              <a:rPr lang="en-US" dirty="0"/>
              <a:t>DOELAP Assessor Training</a:t>
            </a:r>
          </a:p>
        </p:txBody>
      </p:sp>
      <p:sp>
        <p:nvSpPr>
          <p:cNvPr id="8" name="Slide Number Placeholder 7"/>
          <p:cNvSpPr>
            <a:spLocks noGrp="1"/>
          </p:cNvSpPr>
          <p:nvPr>
            <p:ph type="sldNum" sz="quarter" idx="11"/>
          </p:nvPr>
        </p:nvSpPr>
        <p:spPr/>
        <p:txBody>
          <a:bodyPr/>
          <a:lstStyle>
            <a:lvl1pPr>
              <a:defRPr/>
            </a:lvl1pPr>
          </a:lstStyle>
          <a:p>
            <a:fld id="{F18F4605-FBD8-47CD-9086-9F58C87EA4F8}" type="slidenum">
              <a:rPr lang="en-US"/>
              <a:pPr/>
              <a:t>‹#›</a:t>
            </a:fld>
            <a:endParaRPr lang="en-US" dirty="0"/>
          </a:p>
        </p:txBody>
      </p:sp>
      <p:sp>
        <p:nvSpPr>
          <p:cNvPr id="9" name="Date Placeholder 8"/>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lvl1pPr>
          </a:lstStyle>
          <a:p>
            <a:r>
              <a:rPr lang="en-US" dirty="0"/>
              <a:t>DOELAP Assessor Training</a:t>
            </a:r>
          </a:p>
        </p:txBody>
      </p:sp>
      <p:sp>
        <p:nvSpPr>
          <p:cNvPr id="4" name="Slide Number Placeholder 3"/>
          <p:cNvSpPr>
            <a:spLocks noGrp="1"/>
          </p:cNvSpPr>
          <p:nvPr>
            <p:ph type="sldNum" sz="quarter" idx="11"/>
          </p:nvPr>
        </p:nvSpPr>
        <p:spPr/>
        <p:txBody>
          <a:bodyPr/>
          <a:lstStyle>
            <a:lvl1pPr>
              <a:defRPr/>
            </a:lvl1pPr>
          </a:lstStyle>
          <a:p>
            <a:fld id="{4773A10E-460D-4B47-94B5-04E533FE883A}" type="slidenum">
              <a:rPr lang="en-US"/>
              <a:pPr/>
              <a:t>‹#›</a:t>
            </a:fld>
            <a:endParaRPr lang="en-US" dirty="0"/>
          </a:p>
        </p:txBody>
      </p:sp>
      <p:sp>
        <p:nvSpPr>
          <p:cNvPr id="5" name="Date Placeholder 4"/>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dirty="0"/>
              <a:t>DOELAP Assessor Training</a:t>
            </a:r>
          </a:p>
        </p:txBody>
      </p:sp>
      <p:sp>
        <p:nvSpPr>
          <p:cNvPr id="3" name="Slide Number Placeholder 2"/>
          <p:cNvSpPr>
            <a:spLocks noGrp="1"/>
          </p:cNvSpPr>
          <p:nvPr>
            <p:ph type="sldNum" sz="quarter" idx="11"/>
          </p:nvPr>
        </p:nvSpPr>
        <p:spPr/>
        <p:txBody>
          <a:bodyPr/>
          <a:lstStyle>
            <a:lvl1pPr>
              <a:defRPr/>
            </a:lvl1pPr>
          </a:lstStyle>
          <a:p>
            <a:fld id="{4F01318F-550F-467B-A192-254074A390CC}" type="slidenum">
              <a:rPr lang="en-US"/>
              <a:pPr/>
              <a:t>‹#›</a:t>
            </a:fld>
            <a:endParaRPr lang="en-US" dirty="0"/>
          </a:p>
        </p:txBody>
      </p:sp>
      <p:sp>
        <p:nvSpPr>
          <p:cNvPr id="4" name="Date Placeholder 3"/>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US" dirty="0"/>
              <a:t>DOELAP Assessor Training</a:t>
            </a:r>
          </a:p>
        </p:txBody>
      </p:sp>
      <p:sp>
        <p:nvSpPr>
          <p:cNvPr id="6" name="Slide Number Placeholder 5"/>
          <p:cNvSpPr>
            <a:spLocks noGrp="1"/>
          </p:cNvSpPr>
          <p:nvPr>
            <p:ph type="sldNum" sz="quarter" idx="11"/>
          </p:nvPr>
        </p:nvSpPr>
        <p:spPr/>
        <p:txBody>
          <a:bodyPr/>
          <a:lstStyle>
            <a:lvl1pPr>
              <a:defRPr/>
            </a:lvl1pPr>
          </a:lstStyle>
          <a:p>
            <a:fld id="{512B2372-B0D2-4AFE-92DC-0B4A3E38D5DA}" type="slidenum">
              <a:rPr lang="en-US"/>
              <a:pPr/>
              <a:t>‹#›</a:t>
            </a:fld>
            <a:endParaRPr lang="en-US" dirty="0"/>
          </a:p>
        </p:txBody>
      </p:sp>
      <p:sp>
        <p:nvSpPr>
          <p:cNvPr id="7" name="Date Placeholder 6"/>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US" dirty="0"/>
              <a:t>DOELAP Assessor Training</a:t>
            </a:r>
          </a:p>
        </p:txBody>
      </p:sp>
      <p:sp>
        <p:nvSpPr>
          <p:cNvPr id="6" name="Slide Number Placeholder 5"/>
          <p:cNvSpPr>
            <a:spLocks noGrp="1"/>
          </p:cNvSpPr>
          <p:nvPr>
            <p:ph type="sldNum" sz="quarter" idx="11"/>
          </p:nvPr>
        </p:nvSpPr>
        <p:spPr/>
        <p:txBody>
          <a:bodyPr/>
          <a:lstStyle>
            <a:lvl1pPr>
              <a:defRPr/>
            </a:lvl1pPr>
          </a:lstStyle>
          <a:p>
            <a:fld id="{DBFBBA47-A781-41A6-96B3-C35B3113497A}" type="slidenum">
              <a:rPr lang="en-US"/>
              <a:pPr/>
              <a:t>‹#›</a:t>
            </a:fld>
            <a:endParaRPr lang="en-US" dirty="0"/>
          </a:p>
        </p:txBody>
      </p:sp>
      <p:sp>
        <p:nvSpPr>
          <p:cNvPr id="7" name="Date Placeholder 6"/>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r>
              <a:rPr lang="en-US" dirty="0"/>
              <a:t>DOELAP Assessor Training</a:t>
            </a:r>
          </a:p>
        </p:txBody>
      </p:sp>
      <p:sp>
        <p:nvSpPr>
          <p:cNvPr id="5" name="Slide Number Placeholder 4"/>
          <p:cNvSpPr>
            <a:spLocks noGrp="1"/>
          </p:cNvSpPr>
          <p:nvPr>
            <p:ph type="sldNum" sz="quarter" idx="11"/>
          </p:nvPr>
        </p:nvSpPr>
        <p:spPr/>
        <p:txBody>
          <a:bodyPr/>
          <a:lstStyle>
            <a:lvl1pPr>
              <a:defRPr/>
            </a:lvl1pPr>
          </a:lstStyle>
          <a:p>
            <a:fld id="{CC7E48CF-CA96-4E4E-B4F3-62A6C7602F11}" type="slidenum">
              <a:rPr lang="en-US"/>
              <a:pPr/>
              <a:t>‹#›</a:t>
            </a:fld>
            <a:endParaRPr lang="en-US" dirty="0"/>
          </a:p>
        </p:txBody>
      </p:sp>
      <p:sp>
        <p:nvSpPr>
          <p:cNvPr id="6" name="Date Placeholder 5"/>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r>
              <a:rPr lang="en-US" dirty="0"/>
              <a:t>DOELAP Assessor Training</a:t>
            </a:r>
          </a:p>
        </p:txBody>
      </p:sp>
      <p:sp>
        <p:nvSpPr>
          <p:cNvPr id="5" name="Slide Number Placeholder 4"/>
          <p:cNvSpPr>
            <a:spLocks noGrp="1"/>
          </p:cNvSpPr>
          <p:nvPr>
            <p:ph type="sldNum" sz="quarter" idx="11"/>
          </p:nvPr>
        </p:nvSpPr>
        <p:spPr/>
        <p:txBody>
          <a:bodyPr/>
          <a:lstStyle>
            <a:lvl1pPr>
              <a:defRPr/>
            </a:lvl1pPr>
          </a:lstStyle>
          <a:p>
            <a:fld id="{3E55D8B4-FBFB-4695-957A-4CFCC89DA691}" type="slidenum">
              <a:rPr lang="en-US"/>
              <a:pPr/>
              <a:t>‹#›</a:t>
            </a:fld>
            <a:endParaRPr lang="en-US" dirty="0"/>
          </a:p>
        </p:txBody>
      </p:sp>
      <p:sp>
        <p:nvSpPr>
          <p:cNvPr id="6" name="Date Placeholder 5"/>
          <p:cNvSpPr>
            <a:spLocks noGrp="1"/>
          </p:cNvSpPr>
          <p:nvPr>
            <p:ph type="dt" sz="half" idx="12"/>
          </p:nvPr>
        </p:nvSpPr>
        <p:spPr/>
        <p:txBody>
          <a:bodyPr/>
          <a:lstStyle>
            <a:lvl1pPr>
              <a:defRPr/>
            </a:lvl1pPr>
          </a:lstStyle>
          <a:p>
            <a:r>
              <a:rPr lang="en-US" dirty="0"/>
              <a:t>July 9, 2012</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3886200"/>
          </a:xfrm>
        </p:spPr>
        <p:txBody>
          <a:bodyPr/>
          <a:lstStyle/>
          <a:p>
            <a:endParaRPr lang="en-US" dirty="0"/>
          </a:p>
        </p:txBody>
      </p:sp>
      <p:sp>
        <p:nvSpPr>
          <p:cNvPr id="5" name="Footer Placeholder 4"/>
          <p:cNvSpPr>
            <a:spLocks noGrp="1"/>
          </p:cNvSpPr>
          <p:nvPr>
            <p:ph type="ftr" sz="quarter" idx="10"/>
          </p:nvPr>
        </p:nvSpPr>
        <p:spPr>
          <a:xfrm>
            <a:off x="2743200" y="6248400"/>
            <a:ext cx="3657600" cy="457200"/>
          </a:xfrm>
        </p:spPr>
        <p:txBody>
          <a:bodyPr/>
          <a:lstStyle>
            <a:lvl1pPr>
              <a:defRPr/>
            </a:lvl1pPr>
          </a:lstStyle>
          <a:p>
            <a:r>
              <a:rPr lang="en-US" dirty="0"/>
              <a:t>DOELAP Assessor Training</a:t>
            </a:r>
          </a:p>
        </p:txBody>
      </p:sp>
      <p:sp>
        <p:nvSpPr>
          <p:cNvPr id="6" name="Slide Number Placeholder 5"/>
          <p:cNvSpPr>
            <a:spLocks noGrp="1"/>
          </p:cNvSpPr>
          <p:nvPr>
            <p:ph type="sldNum" sz="quarter" idx="11"/>
          </p:nvPr>
        </p:nvSpPr>
        <p:spPr>
          <a:xfrm>
            <a:off x="6553200" y="6248400"/>
            <a:ext cx="2133600" cy="457200"/>
          </a:xfrm>
        </p:spPr>
        <p:txBody>
          <a:bodyPr/>
          <a:lstStyle>
            <a:lvl1pPr>
              <a:defRPr/>
            </a:lvl1pPr>
          </a:lstStyle>
          <a:p>
            <a:fld id="{C84847A1-C1A4-4F8A-9B3A-34841C3E8EFA}" type="slidenum">
              <a:rPr lang="en-US"/>
              <a:pPr/>
              <a:t>‹#›</a:t>
            </a:fld>
            <a:endParaRPr lang="en-US" dirty="0"/>
          </a:p>
        </p:txBody>
      </p:sp>
      <p:sp>
        <p:nvSpPr>
          <p:cNvPr id="7" name="Date Placeholder 6"/>
          <p:cNvSpPr>
            <a:spLocks noGrp="1"/>
          </p:cNvSpPr>
          <p:nvPr>
            <p:ph type="dt" sz="half" idx="12"/>
          </p:nvPr>
        </p:nvSpPr>
        <p:spPr>
          <a:xfrm>
            <a:off x="457200" y="6245225"/>
            <a:ext cx="2133600" cy="476250"/>
          </a:xfrm>
        </p:spPr>
        <p:txBody>
          <a:bodyPr/>
          <a:lstStyle>
            <a:lvl1pPr>
              <a:defRPr/>
            </a:lvl1pPr>
          </a:lstStyle>
          <a:p>
            <a:r>
              <a:rPr lang="en-US" dirty="0"/>
              <a:t>July 9, 2012</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1981200"/>
            <a:ext cx="4038600" cy="3886200"/>
          </a:xfrm>
        </p:spPr>
        <p:txBody>
          <a:bodyPr/>
          <a:lstStyle/>
          <a:p>
            <a:endParaRPr lang="en-US" dirty="0"/>
          </a:p>
        </p:txBody>
      </p:sp>
      <p:sp>
        <p:nvSpPr>
          <p:cNvPr id="5" name="Footer Placeholder 4"/>
          <p:cNvSpPr>
            <a:spLocks noGrp="1"/>
          </p:cNvSpPr>
          <p:nvPr>
            <p:ph type="ftr" sz="quarter" idx="10"/>
          </p:nvPr>
        </p:nvSpPr>
        <p:spPr>
          <a:xfrm>
            <a:off x="2743200" y="6248400"/>
            <a:ext cx="3657600" cy="457200"/>
          </a:xfrm>
        </p:spPr>
        <p:txBody>
          <a:bodyPr/>
          <a:lstStyle>
            <a:lvl1pPr>
              <a:defRPr/>
            </a:lvl1pPr>
          </a:lstStyle>
          <a:p>
            <a:r>
              <a:rPr lang="en-US" dirty="0"/>
              <a:t>DOELAP Assessor Training</a:t>
            </a:r>
          </a:p>
        </p:txBody>
      </p:sp>
      <p:sp>
        <p:nvSpPr>
          <p:cNvPr id="6" name="Slide Number Placeholder 5"/>
          <p:cNvSpPr>
            <a:spLocks noGrp="1"/>
          </p:cNvSpPr>
          <p:nvPr>
            <p:ph type="sldNum" sz="quarter" idx="11"/>
          </p:nvPr>
        </p:nvSpPr>
        <p:spPr>
          <a:xfrm>
            <a:off x="6553200" y="6248400"/>
            <a:ext cx="2133600" cy="457200"/>
          </a:xfrm>
        </p:spPr>
        <p:txBody>
          <a:bodyPr/>
          <a:lstStyle>
            <a:lvl1pPr>
              <a:defRPr/>
            </a:lvl1pPr>
          </a:lstStyle>
          <a:p>
            <a:fld id="{84A2371F-7813-41C7-8042-49D8EFAE249B}" type="slidenum">
              <a:rPr lang="en-US"/>
              <a:pPr/>
              <a:t>‹#›</a:t>
            </a:fld>
            <a:endParaRPr lang="en-US" dirty="0"/>
          </a:p>
        </p:txBody>
      </p:sp>
      <p:sp>
        <p:nvSpPr>
          <p:cNvPr id="7" name="Date Placeholder 6"/>
          <p:cNvSpPr>
            <a:spLocks noGrp="1"/>
          </p:cNvSpPr>
          <p:nvPr>
            <p:ph type="dt" sz="half" idx="12"/>
          </p:nvPr>
        </p:nvSpPr>
        <p:spPr>
          <a:xfrm>
            <a:off x="457200" y="6245225"/>
            <a:ext cx="2133600" cy="476250"/>
          </a:xfrm>
        </p:spPr>
        <p:txBody>
          <a:bodyPr/>
          <a:lstStyle>
            <a:lvl1pPr>
              <a:defRPr/>
            </a:lvl1pPr>
          </a:lstStyle>
          <a:p>
            <a:r>
              <a:rPr lang="en-US" dirty="0"/>
              <a:t>July 9, 2012</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DOE-NE LOGO (Horizontal) A"/>
          <p:cNvPicPr>
            <a:picLocks noChangeAspect="1" noChangeArrowheads="1"/>
          </p:cNvPicPr>
          <p:nvPr/>
        </p:nvPicPr>
        <p:blipFill>
          <a:blip r:embed="rId2" cstate="print"/>
          <a:srcRect/>
          <a:stretch>
            <a:fillRect/>
          </a:stretch>
        </p:blipFill>
        <p:spPr bwMode="auto">
          <a:xfrm>
            <a:off x="209550" y="152400"/>
            <a:ext cx="8723313" cy="1371600"/>
          </a:xfrm>
          <a:prstGeom prst="rect">
            <a:avLst/>
          </a:prstGeom>
          <a:noFill/>
          <a:ln w="9525">
            <a:noFill/>
            <a:miter lim="800000"/>
            <a:headEnd/>
            <a:tailEnd/>
          </a:ln>
        </p:spPr>
      </p:pic>
      <p:sp>
        <p:nvSpPr>
          <p:cNvPr id="5" name="Line 5"/>
          <p:cNvSpPr>
            <a:spLocks noChangeShapeType="1"/>
          </p:cNvSpPr>
          <p:nvPr/>
        </p:nvSpPr>
        <p:spPr bwMode="auto">
          <a:xfrm>
            <a:off x="381000" y="1546225"/>
            <a:ext cx="8458200" cy="0"/>
          </a:xfrm>
          <a:prstGeom prst="line">
            <a:avLst/>
          </a:prstGeom>
          <a:noFill/>
          <a:ln w="38100">
            <a:solidFill>
              <a:srgbClr val="1B5527"/>
            </a:solidFill>
            <a:round/>
            <a:headEnd/>
            <a:tailEnd/>
          </a:ln>
          <a:effectLst/>
        </p:spPr>
        <p:txBody>
          <a:bodyPr/>
          <a:lstStyle/>
          <a:p>
            <a:pPr>
              <a:defRPr/>
            </a:pPr>
            <a:endParaRPr lang="en-US" dirty="0"/>
          </a:p>
        </p:txBody>
      </p:sp>
      <p:sp>
        <p:nvSpPr>
          <p:cNvPr id="6" name="Line 6"/>
          <p:cNvSpPr>
            <a:spLocks noChangeShapeType="1"/>
          </p:cNvSpPr>
          <p:nvPr/>
        </p:nvSpPr>
        <p:spPr bwMode="auto">
          <a:xfrm>
            <a:off x="533400" y="1600200"/>
            <a:ext cx="8458200" cy="0"/>
          </a:xfrm>
          <a:prstGeom prst="line">
            <a:avLst/>
          </a:prstGeom>
          <a:noFill/>
          <a:ln w="38100">
            <a:solidFill>
              <a:srgbClr val="E8BB00"/>
            </a:solidFill>
            <a:round/>
            <a:headEnd/>
            <a:tailEnd/>
          </a:ln>
          <a:effectLst/>
        </p:spPr>
        <p:txBody>
          <a:bodyPr/>
          <a:lstStyle/>
          <a:p>
            <a:pPr>
              <a:defRPr/>
            </a:pPr>
            <a:endParaRPr lang="en-US" dirty="0"/>
          </a:p>
        </p:txBody>
      </p:sp>
      <p:sp>
        <p:nvSpPr>
          <p:cNvPr id="6147" name="Rectangle 3"/>
          <p:cNvSpPr>
            <a:spLocks noGrp="1" noChangeArrowheads="1"/>
          </p:cNvSpPr>
          <p:nvPr>
            <p:ph type="ctrTitle"/>
          </p:nvPr>
        </p:nvSpPr>
        <p:spPr>
          <a:xfrm>
            <a:off x="685800" y="2130425"/>
            <a:ext cx="7772400" cy="1470025"/>
          </a:xfrm>
        </p:spPr>
        <p:txBody>
          <a:bodyPr/>
          <a:lstStyle>
            <a:lvl1pPr algn="ctr">
              <a:defRPr sz="2800" b="1">
                <a:latin typeface="Tahoma" pitchFamily="34" charset="0"/>
                <a:cs typeface="Tahoma" pitchFamily="34" charset="0"/>
              </a:defRPr>
            </a:lvl1pPr>
          </a:lstStyle>
          <a:p>
            <a:r>
              <a:rPr lang="en-US"/>
              <a:t>Click to edit Master title style</a:t>
            </a:r>
          </a:p>
        </p:txBody>
      </p:sp>
      <p:sp>
        <p:nvSpPr>
          <p:cNvPr id="6148" name="Rectangle 4"/>
          <p:cNvSpPr>
            <a:spLocks noGrp="1" noChangeArrowheads="1"/>
          </p:cNvSpPr>
          <p:nvPr>
            <p:ph type="subTitle" idx="1"/>
          </p:nvPr>
        </p:nvSpPr>
        <p:spPr>
          <a:xfrm>
            <a:off x="685800" y="4572000"/>
            <a:ext cx="7696200" cy="1752600"/>
          </a:xfrm>
        </p:spPr>
        <p:txBody>
          <a:bodyPr/>
          <a:lstStyle>
            <a:lvl1pPr marL="0" indent="0" algn="ctr">
              <a:spcAft>
                <a:spcPct val="0"/>
              </a:spcAft>
              <a:buFont typeface="Wingdings" pitchFamily="2" charset="2"/>
              <a:buNone/>
              <a:defRPr>
                <a:latin typeface="Tahoma" pitchFamily="34" charset="0"/>
                <a:cs typeface="Tahoma" pitchFamily="34" charset="0"/>
              </a:defRPr>
            </a:lvl1pPr>
          </a:lstStyle>
          <a:p>
            <a:r>
              <a:rPr lang="en-US"/>
              <a:t>Click to edit Master subtitle style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itchFamily="34" charset="0"/>
                <a:cs typeface="Tahoma"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latin typeface="Tahoma" pitchFamily="34" charset="0"/>
                <a:cs typeface="Tahoma" pitchFamily="34" charset="0"/>
              </a:defRPr>
            </a:lvl1pPr>
            <a:lvl2pPr>
              <a:defRPr>
                <a:latin typeface="Tahoma" pitchFamily="34" charset="0"/>
                <a:cs typeface="Tahoma" pitchFamily="34" charset="0"/>
              </a:defRPr>
            </a:lvl2pPr>
            <a:lvl3pPr>
              <a:defRPr>
                <a:latin typeface="Tahoma" pitchFamily="34" charset="0"/>
                <a:cs typeface="Tahoma" pitchFamily="34" charset="0"/>
              </a:defRPr>
            </a:lvl3pPr>
            <a:lvl4pPr>
              <a:defRPr>
                <a:latin typeface="Tahoma" pitchFamily="34" charset="0"/>
                <a:cs typeface="Tahoma" pitchFamily="34" charset="0"/>
              </a:defRPr>
            </a:lvl4pPr>
            <a:lvl5pPr>
              <a:defRPr>
                <a:latin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7"/>
          <p:cNvSpPr>
            <a:spLocks noGrp="1" noChangeArrowheads="1"/>
          </p:cNvSpPr>
          <p:nvPr>
            <p:ph type="dt" sz="half" idx="10"/>
          </p:nvPr>
        </p:nvSpPr>
        <p:spPr>
          <a:ln/>
        </p:spPr>
        <p:txBody>
          <a:bodyPr/>
          <a:lstStyle>
            <a:lvl1pPr>
              <a:defRPr/>
            </a:lvl1pPr>
          </a:lstStyle>
          <a:p>
            <a:r>
              <a:rPr lang="en-US" dirty="0"/>
              <a:t>September 2012</a:t>
            </a:r>
          </a:p>
        </p:txBody>
      </p:sp>
      <p:sp>
        <p:nvSpPr>
          <p:cNvPr id="5" name="Rectangle 8"/>
          <p:cNvSpPr>
            <a:spLocks noGrp="1" noChangeArrowheads="1"/>
          </p:cNvSpPr>
          <p:nvPr>
            <p:ph type="ftr" sz="quarter" idx="11"/>
          </p:nvPr>
        </p:nvSpPr>
        <p:spPr>
          <a:ln/>
        </p:spPr>
        <p:txBody>
          <a:bodyPr/>
          <a:lstStyle>
            <a:lvl1pPr>
              <a:defRPr/>
            </a:lvl1pPr>
          </a:lstStyle>
          <a:p>
            <a:r>
              <a:rPr lang="en-US" dirty="0"/>
              <a:t>DOELAP Assessor Training</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600" b="1" cap="all">
                <a:latin typeface="Tahoma" pitchFamily="34" charset="0"/>
                <a:cs typeface="Tahoma"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Tahoma" pitchFamily="34" charset="0"/>
                <a:cs typeface="Tahoma"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dt" sz="half" idx="10"/>
          </p:nvPr>
        </p:nvSpPr>
        <p:spPr>
          <a:ln/>
        </p:spPr>
        <p:txBody>
          <a:bodyPr/>
          <a:lstStyle>
            <a:lvl1pPr>
              <a:defRPr/>
            </a:lvl1pPr>
          </a:lstStyle>
          <a:p>
            <a:r>
              <a:rPr lang="en-US" dirty="0"/>
              <a:t>September 2012</a:t>
            </a:r>
          </a:p>
        </p:txBody>
      </p:sp>
      <p:sp>
        <p:nvSpPr>
          <p:cNvPr id="5" name="Rectangle 8"/>
          <p:cNvSpPr>
            <a:spLocks noGrp="1" noChangeArrowheads="1"/>
          </p:cNvSpPr>
          <p:nvPr>
            <p:ph type="ftr" sz="quarter" idx="11"/>
          </p:nvPr>
        </p:nvSpPr>
        <p:spPr>
          <a:ln/>
        </p:spPr>
        <p:txBody>
          <a:bodyPr/>
          <a:lstStyle>
            <a:lvl1pPr>
              <a:defRPr/>
            </a:lvl1pPr>
          </a:lstStyle>
          <a:p>
            <a:r>
              <a:rPr lang="en-US" dirty="0"/>
              <a:t>DOELAP Assessor Training</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itchFamily="34" charset="0"/>
                <a:cs typeface="Tahoma" pitchFamily="34" charset="0"/>
              </a:defRPr>
            </a:lvl1pPr>
          </a:lstStyle>
          <a:p>
            <a:r>
              <a:rPr lang="en-US"/>
              <a:t>Click to edit Master title style</a:t>
            </a:r>
          </a:p>
        </p:txBody>
      </p:sp>
      <p:sp>
        <p:nvSpPr>
          <p:cNvPr id="3" name="Content Placeholder 2"/>
          <p:cNvSpPr>
            <a:spLocks noGrp="1"/>
          </p:cNvSpPr>
          <p:nvPr>
            <p:ph sz="half" idx="1"/>
          </p:nvPr>
        </p:nvSpPr>
        <p:spPr>
          <a:xfrm>
            <a:off x="457200" y="1676400"/>
            <a:ext cx="4038600" cy="4724400"/>
          </a:xfrm>
        </p:spPr>
        <p:txBody>
          <a:bodyPr/>
          <a:lstStyle>
            <a:lvl1pPr>
              <a:defRPr sz="280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6400"/>
            <a:ext cx="4038600" cy="4724400"/>
          </a:xfrm>
        </p:spPr>
        <p:txBody>
          <a:bodyPr/>
          <a:lstStyle>
            <a:lvl1pPr>
              <a:defRPr sz="280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7"/>
          <p:cNvSpPr>
            <a:spLocks noGrp="1" noChangeArrowheads="1"/>
          </p:cNvSpPr>
          <p:nvPr>
            <p:ph type="dt" sz="half" idx="10"/>
          </p:nvPr>
        </p:nvSpPr>
        <p:spPr>
          <a:ln/>
        </p:spPr>
        <p:txBody>
          <a:bodyPr/>
          <a:lstStyle>
            <a:lvl1pPr>
              <a:defRPr/>
            </a:lvl1pPr>
          </a:lstStyle>
          <a:p>
            <a:r>
              <a:rPr lang="en-US" dirty="0"/>
              <a:t>September 2012</a:t>
            </a:r>
          </a:p>
        </p:txBody>
      </p:sp>
      <p:sp>
        <p:nvSpPr>
          <p:cNvPr id="6" name="Rectangle 8"/>
          <p:cNvSpPr>
            <a:spLocks noGrp="1" noChangeArrowheads="1"/>
          </p:cNvSpPr>
          <p:nvPr>
            <p:ph type="ftr" sz="quarter" idx="11"/>
          </p:nvPr>
        </p:nvSpPr>
        <p:spPr>
          <a:ln/>
        </p:spPr>
        <p:txBody>
          <a:bodyPr/>
          <a:lstStyle>
            <a:lvl1pPr>
              <a:defRPr/>
            </a:lvl1pPr>
          </a:lstStyle>
          <a:p>
            <a:r>
              <a:rPr lang="en-US" dirty="0"/>
              <a:t>DOELAP Assessor Training</a:t>
            </a:r>
          </a:p>
          <a:p>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274638"/>
            <a:ext cx="5791200" cy="1143000"/>
          </a:xfrm>
        </p:spPr>
        <p:txBody>
          <a:bodyPr/>
          <a:lstStyle>
            <a:lvl1pPr>
              <a:defRPr>
                <a:latin typeface="Tahoma" pitchFamily="34" charset="0"/>
                <a:cs typeface="Tahoma" pitchFamily="34" charset="0"/>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latin typeface="Tahoma" pitchFamily="34" charset="0"/>
                <a:cs typeface="Tahom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ahoma" pitchFamily="34" charset="0"/>
                <a:cs typeface="Tahoma" pitchFamily="34" charset="0"/>
              </a:defRPr>
            </a:lvl1pPr>
            <a:lvl2pPr>
              <a:defRPr sz="2000">
                <a:latin typeface="Tahoma" pitchFamily="34" charset="0"/>
                <a:cs typeface="Tahoma" pitchFamily="34" charset="0"/>
              </a:defRPr>
            </a:lvl2pPr>
            <a:lvl3pPr>
              <a:defRPr sz="1800">
                <a:latin typeface="Tahoma" pitchFamily="34" charset="0"/>
                <a:cs typeface="Tahoma" pitchFamily="34" charset="0"/>
              </a:defRPr>
            </a:lvl3pPr>
            <a:lvl4pPr>
              <a:defRPr sz="1600">
                <a:latin typeface="Tahoma" pitchFamily="34" charset="0"/>
                <a:cs typeface="Tahoma" pitchFamily="34" charset="0"/>
              </a:defRPr>
            </a:lvl4pPr>
            <a:lvl5pPr>
              <a:defRPr sz="1600">
                <a:latin typeface="Tahoma" pitchFamily="34" charset="0"/>
                <a:cs typeface="Tahoma"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latin typeface="Tahoma" pitchFamily="34" charset="0"/>
                <a:cs typeface="Tahom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ahoma" pitchFamily="34" charset="0"/>
                <a:cs typeface="Tahoma" pitchFamily="34" charset="0"/>
              </a:defRPr>
            </a:lvl1pPr>
            <a:lvl2pPr>
              <a:defRPr sz="2000">
                <a:latin typeface="Tahoma" pitchFamily="34" charset="0"/>
                <a:cs typeface="Tahoma" pitchFamily="34" charset="0"/>
              </a:defRPr>
            </a:lvl2pPr>
            <a:lvl3pPr>
              <a:defRPr sz="1800">
                <a:latin typeface="Tahoma" pitchFamily="34" charset="0"/>
                <a:cs typeface="Tahoma" pitchFamily="34" charset="0"/>
              </a:defRPr>
            </a:lvl3pPr>
            <a:lvl4pPr>
              <a:defRPr sz="1600">
                <a:latin typeface="Tahoma" pitchFamily="34" charset="0"/>
                <a:cs typeface="Tahoma" pitchFamily="34" charset="0"/>
              </a:defRPr>
            </a:lvl4pPr>
            <a:lvl5pPr>
              <a:defRPr sz="1600">
                <a:latin typeface="Tahoma" pitchFamily="34" charset="0"/>
                <a:cs typeface="Tahoma"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7"/>
          <p:cNvSpPr>
            <a:spLocks noGrp="1" noChangeArrowheads="1"/>
          </p:cNvSpPr>
          <p:nvPr>
            <p:ph type="dt" sz="half" idx="10"/>
          </p:nvPr>
        </p:nvSpPr>
        <p:spPr>
          <a:ln/>
        </p:spPr>
        <p:txBody>
          <a:bodyPr/>
          <a:lstStyle>
            <a:lvl1pPr>
              <a:defRPr/>
            </a:lvl1pPr>
          </a:lstStyle>
          <a:p>
            <a:r>
              <a:rPr lang="en-US" dirty="0"/>
              <a:t>September 2012</a:t>
            </a:r>
          </a:p>
        </p:txBody>
      </p:sp>
      <p:sp>
        <p:nvSpPr>
          <p:cNvPr id="8" name="Rectangle 8"/>
          <p:cNvSpPr>
            <a:spLocks noGrp="1" noChangeArrowheads="1"/>
          </p:cNvSpPr>
          <p:nvPr>
            <p:ph type="ftr" sz="quarter" idx="11"/>
          </p:nvPr>
        </p:nvSpPr>
        <p:spPr>
          <a:ln/>
        </p:spPr>
        <p:txBody>
          <a:bodyPr/>
          <a:lstStyle>
            <a:lvl1pPr>
              <a:defRPr/>
            </a:lvl1pPr>
          </a:lstStyle>
          <a:p>
            <a:r>
              <a:rPr lang="en-US" dirty="0"/>
              <a:t>DOELAP Assessor Training</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itchFamily="34" charset="0"/>
                <a:cs typeface="Tahoma" pitchFamily="34" charset="0"/>
              </a:defRPr>
            </a:lvl1pPr>
          </a:lstStyle>
          <a:p>
            <a:r>
              <a:rPr lang="en-US"/>
              <a:t>Click to edit Master title style</a:t>
            </a:r>
          </a:p>
        </p:txBody>
      </p:sp>
      <p:sp>
        <p:nvSpPr>
          <p:cNvPr id="3" name="Rectangle 7"/>
          <p:cNvSpPr>
            <a:spLocks noGrp="1" noChangeArrowheads="1"/>
          </p:cNvSpPr>
          <p:nvPr>
            <p:ph type="dt" sz="half" idx="10"/>
          </p:nvPr>
        </p:nvSpPr>
        <p:spPr>
          <a:xfrm>
            <a:off x="381000" y="6610350"/>
            <a:ext cx="2133600" cy="247650"/>
          </a:xfrm>
          <a:ln/>
        </p:spPr>
        <p:txBody>
          <a:bodyPr/>
          <a:lstStyle>
            <a:lvl1pPr>
              <a:defRPr/>
            </a:lvl1pPr>
          </a:lstStyle>
          <a:p>
            <a:r>
              <a:rPr lang="en-US" dirty="0"/>
              <a:t>September 2012</a:t>
            </a:r>
          </a:p>
        </p:txBody>
      </p:sp>
      <p:sp>
        <p:nvSpPr>
          <p:cNvPr id="4" name="Rectangle 8"/>
          <p:cNvSpPr>
            <a:spLocks noGrp="1" noChangeArrowheads="1"/>
          </p:cNvSpPr>
          <p:nvPr>
            <p:ph type="ftr" sz="quarter" idx="11"/>
          </p:nvPr>
        </p:nvSpPr>
        <p:spPr>
          <a:ln/>
        </p:spPr>
        <p:txBody>
          <a:bodyPr/>
          <a:lstStyle>
            <a:lvl1pPr>
              <a:defRPr/>
            </a:lvl1pPr>
          </a:lstStyle>
          <a:p>
            <a:r>
              <a:rPr lang="en-US" dirty="0"/>
              <a:t>DOELAP Assessor Training</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r>
              <a:rPr lang="en-US" dirty="0"/>
              <a:t>September 2012</a:t>
            </a:r>
          </a:p>
        </p:txBody>
      </p:sp>
      <p:sp>
        <p:nvSpPr>
          <p:cNvPr id="3" name="Rectangle 8"/>
          <p:cNvSpPr>
            <a:spLocks noGrp="1" noChangeArrowheads="1"/>
          </p:cNvSpPr>
          <p:nvPr>
            <p:ph type="ftr" sz="quarter" idx="11"/>
          </p:nvPr>
        </p:nvSpPr>
        <p:spPr>
          <a:ln/>
        </p:spPr>
        <p:txBody>
          <a:bodyPr/>
          <a:lstStyle>
            <a:lvl1pPr>
              <a:defRPr/>
            </a:lvl1pPr>
          </a:lstStyle>
          <a:p>
            <a:r>
              <a:rPr lang="en-US" dirty="0"/>
              <a:t>DOELAP Assessor Training</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Tahoma" pitchFamily="34" charset="0"/>
                <a:cs typeface="Tahoma" pitchFamily="34" charset="0"/>
              </a:defRPr>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atin typeface="Tahoma" pitchFamily="34" charset="0"/>
                <a:cs typeface="Tahoma" pitchFamily="34" charset="0"/>
              </a:defRPr>
            </a:lvl1pPr>
            <a:lvl2pPr>
              <a:defRPr sz="2800">
                <a:latin typeface="Tahoma" pitchFamily="34" charset="0"/>
                <a:cs typeface="Tahoma" pitchFamily="34" charset="0"/>
              </a:defRPr>
            </a:lvl2pPr>
            <a:lvl3pPr>
              <a:defRPr sz="2400">
                <a:latin typeface="Tahoma" pitchFamily="34" charset="0"/>
                <a:cs typeface="Tahoma" pitchFamily="34" charset="0"/>
              </a:defRPr>
            </a:lvl3pPr>
            <a:lvl4pPr>
              <a:defRPr sz="2000">
                <a:latin typeface="Tahoma" pitchFamily="34" charset="0"/>
                <a:cs typeface="Tahoma" pitchFamily="34" charset="0"/>
              </a:defRPr>
            </a:lvl4pPr>
            <a:lvl5pPr>
              <a:defRPr sz="2000">
                <a:latin typeface="Tahoma" pitchFamily="34" charset="0"/>
                <a:cs typeface="Tahoma"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Tahoma" pitchFamily="34" charset="0"/>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r>
              <a:rPr lang="en-US" dirty="0"/>
              <a:t>September 2012</a:t>
            </a:r>
          </a:p>
        </p:txBody>
      </p:sp>
      <p:sp>
        <p:nvSpPr>
          <p:cNvPr id="6" name="Rectangle 8"/>
          <p:cNvSpPr>
            <a:spLocks noGrp="1" noChangeArrowheads="1"/>
          </p:cNvSpPr>
          <p:nvPr>
            <p:ph type="ftr" sz="quarter" idx="11"/>
          </p:nvPr>
        </p:nvSpPr>
        <p:spPr>
          <a:ln/>
        </p:spPr>
        <p:txBody>
          <a:bodyPr/>
          <a:lstStyle>
            <a:lvl1pPr>
              <a:defRPr/>
            </a:lvl1pPr>
          </a:lstStyle>
          <a:p>
            <a:r>
              <a:rPr lang="en-US" dirty="0"/>
              <a:t>DOELAP Assessor Training</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Tahoma" pitchFamily="34" charset="0"/>
                <a:cs typeface="Tahoma" pitchFamily="34" charset="0"/>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Tahoma" pitchFamily="34" charset="0"/>
                <a:cs typeface="Tahoma"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Tahoma" pitchFamily="34" charset="0"/>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r>
              <a:rPr lang="en-US" dirty="0"/>
              <a:t>September 2012</a:t>
            </a:r>
          </a:p>
        </p:txBody>
      </p:sp>
      <p:sp>
        <p:nvSpPr>
          <p:cNvPr id="6" name="Rectangle 8"/>
          <p:cNvSpPr>
            <a:spLocks noGrp="1" noChangeArrowheads="1"/>
          </p:cNvSpPr>
          <p:nvPr>
            <p:ph type="ftr" sz="quarter" idx="11"/>
          </p:nvPr>
        </p:nvSpPr>
        <p:spPr>
          <a:ln/>
        </p:spPr>
        <p:txBody>
          <a:bodyPr/>
          <a:lstStyle>
            <a:lvl1pPr>
              <a:defRPr/>
            </a:lvl1pPr>
          </a:lstStyle>
          <a:p>
            <a:r>
              <a:rPr lang="en-US" dirty="0"/>
              <a:t>DOELAP Assessor Training</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ahoma" pitchFamily="34" charset="0"/>
                <a:cs typeface="Tahoma" pitchFamily="34" charset="0"/>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atin typeface="Tahoma" pitchFamily="34" charset="0"/>
                <a:cs typeface="Tahoma" pitchFamily="34" charset="0"/>
              </a:defRPr>
            </a:lvl1pPr>
            <a:lvl2pPr>
              <a:defRPr>
                <a:latin typeface="Tahoma" pitchFamily="34" charset="0"/>
                <a:cs typeface="Tahoma" pitchFamily="34" charset="0"/>
              </a:defRPr>
            </a:lvl2pPr>
            <a:lvl3pPr>
              <a:defRPr>
                <a:latin typeface="Tahoma" pitchFamily="34" charset="0"/>
                <a:cs typeface="Tahoma" pitchFamily="34" charset="0"/>
              </a:defRPr>
            </a:lvl3pPr>
            <a:lvl4pPr>
              <a:defRPr>
                <a:latin typeface="Tahoma" pitchFamily="34" charset="0"/>
                <a:cs typeface="Tahoma" pitchFamily="34" charset="0"/>
              </a:defRPr>
            </a:lvl4pPr>
            <a:lvl5pPr>
              <a:defRPr>
                <a:latin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r>
              <a:rPr lang="en-US" dirty="0"/>
              <a:t>September 2012</a:t>
            </a:r>
          </a:p>
        </p:txBody>
      </p:sp>
      <p:sp>
        <p:nvSpPr>
          <p:cNvPr id="5" name="Rectangle 8"/>
          <p:cNvSpPr>
            <a:spLocks noGrp="1" noChangeArrowheads="1"/>
          </p:cNvSpPr>
          <p:nvPr>
            <p:ph type="ftr" sz="quarter" idx="11"/>
          </p:nvPr>
        </p:nvSpPr>
        <p:spPr>
          <a:ln/>
        </p:spPr>
        <p:txBody>
          <a:bodyPr/>
          <a:lstStyle>
            <a:lvl1pPr>
              <a:defRPr/>
            </a:lvl1pPr>
          </a:lstStyle>
          <a:p>
            <a:r>
              <a:rPr lang="en-US" dirty="0"/>
              <a:t>DOELAP Assessor Training</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248400"/>
          </a:xfrm>
        </p:spPr>
        <p:txBody>
          <a:bodyPr vert="eaVert"/>
          <a:lstStyle>
            <a:lvl1pPr>
              <a:defRPr>
                <a:latin typeface="Tahoma" pitchFamily="34" charset="0"/>
                <a:cs typeface="Tahoma" pitchFamily="34" charset="0"/>
              </a:defRPr>
            </a:lvl1pPr>
          </a:lstStyle>
          <a:p>
            <a:r>
              <a:rPr lang="en-US"/>
              <a:t>Click to edit Master title style</a:t>
            </a:r>
          </a:p>
        </p:txBody>
      </p:sp>
      <p:sp>
        <p:nvSpPr>
          <p:cNvPr id="3" name="Vertical Text Placeholder 2"/>
          <p:cNvSpPr>
            <a:spLocks noGrp="1"/>
          </p:cNvSpPr>
          <p:nvPr>
            <p:ph type="body" orient="vert" idx="1"/>
          </p:nvPr>
        </p:nvSpPr>
        <p:spPr>
          <a:xfrm>
            <a:off x="457200" y="152400"/>
            <a:ext cx="6019800" cy="6248400"/>
          </a:xfrm>
        </p:spPr>
        <p:txBody>
          <a:bodyPr vert="eaVert"/>
          <a:lstStyle>
            <a:lvl1pPr>
              <a:defRPr>
                <a:latin typeface="Tahoma" pitchFamily="34" charset="0"/>
                <a:cs typeface="Tahoma" pitchFamily="34" charset="0"/>
              </a:defRPr>
            </a:lvl1pPr>
            <a:lvl2pPr>
              <a:defRPr>
                <a:latin typeface="Tahoma" pitchFamily="34" charset="0"/>
                <a:cs typeface="Tahoma" pitchFamily="34" charset="0"/>
              </a:defRPr>
            </a:lvl2pPr>
            <a:lvl3pPr>
              <a:defRPr>
                <a:latin typeface="Tahoma" pitchFamily="34" charset="0"/>
                <a:cs typeface="Tahoma" pitchFamily="34" charset="0"/>
              </a:defRPr>
            </a:lvl3pPr>
            <a:lvl4pPr>
              <a:defRPr>
                <a:latin typeface="Tahoma" pitchFamily="34" charset="0"/>
                <a:cs typeface="Tahoma" pitchFamily="34" charset="0"/>
              </a:defRPr>
            </a:lvl4pPr>
            <a:lvl5pPr>
              <a:defRPr>
                <a:latin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r>
              <a:rPr lang="en-US" dirty="0"/>
              <a:t>September 2012</a:t>
            </a:r>
          </a:p>
        </p:txBody>
      </p:sp>
      <p:sp>
        <p:nvSpPr>
          <p:cNvPr id="5" name="Rectangle 8"/>
          <p:cNvSpPr>
            <a:spLocks noGrp="1" noChangeArrowheads="1"/>
          </p:cNvSpPr>
          <p:nvPr>
            <p:ph type="ftr" sz="quarter" idx="11"/>
          </p:nvPr>
        </p:nvSpPr>
        <p:spPr>
          <a:ln/>
        </p:spPr>
        <p:txBody>
          <a:bodyPr/>
          <a:lstStyle>
            <a:lvl1pPr>
              <a:defRPr/>
            </a:lvl1pPr>
          </a:lstStyle>
          <a:p>
            <a:r>
              <a:rPr lang="en-US" dirty="0"/>
              <a:t>DOELAP Assessor Training</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ftr" sz="quarter" idx="3"/>
          </p:nvPr>
        </p:nvSpPr>
        <p:spPr bwMode="auto">
          <a:xfrm>
            <a:off x="2743200" y="6248400"/>
            <a:ext cx="3657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FC3649"/>
                </a:solidFill>
              </a:defRPr>
            </a:lvl1pPr>
          </a:lstStyle>
          <a:p>
            <a:r>
              <a:rPr lang="en-US" dirty="0"/>
              <a:t>DOELAP Assessor Training</a:t>
            </a:r>
          </a:p>
        </p:txBody>
      </p:sp>
      <p:sp>
        <p:nvSpPr>
          <p:cNvPr id="134147"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fld id="{779F110E-6687-4F94-9D70-E4EAD339A4CE}" type="slidenum">
              <a:rPr lang="en-US"/>
              <a:pPr/>
              <a:t>‹#›</a:t>
            </a:fld>
            <a:endParaRPr lang="en-US" dirty="0"/>
          </a:p>
        </p:txBody>
      </p:sp>
      <p:grpSp>
        <p:nvGrpSpPr>
          <p:cNvPr id="134148" name="Group 4"/>
          <p:cNvGrpSpPr>
            <a:grpSpLocks/>
          </p:cNvGrpSpPr>
          <p:nvPr/>
        </p:nvGrpSpPr>
        <p:grpSpPr bwMode="auto">
          <a:xfrm>
            <a:off x="0" y="0"/>
            <a:ext cx="9144000" cy="546100"/>
            <a:chOff x="0" y="0"/>
            <a:chExt cx="5760" cy="344"/>
          </a:xfrm>
        </p:grpSpPr>
        <p:sp>
          <p:nvSpPr>
            <p:cNvPr id="134149"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endParaRPr lang="en-US" sz="2400" dirty="0">
                <a:latin typeface="Times New Roman" pitchFamily="18" charset="0"/>
              </a:endParaRPr>
            </a:p>
          </p:txBody>
        </p:sp>
        <p:sp>
          <p:nvSpPr>
            <p:cNvPr id="134150"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eaLnBrk="1" hangingPunct="1"/>
              <a:endParaRPr lang="en-US" sz="2400" dirty="0">
                <a:latin typeface="Times New Roman" pitchFamily="18" charset="0"/>
              </a:endParaRPr>
            </a:p>
          </p:txBody>
        </p:sp>
        <p:sp>
          <p:nvSpPr>
            <p:cNvPr id="134151"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eaLnBrk="1" hangingPunct="1"/>
              <a:endParaRPr lang="en-US" dirty="0">
                <a:solidFill>
                  <a:schemeClr val="hlink"/>
                </a:solidFill>
              </a:endParaRPr>
            </a:p>
          </p:txBody>
        </p:sp>
        <p:sp>
          <p:nvSpPr>
            <p:cNvPr id="134152"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eaLnBrk="1" hangingPunct="1"/>
              <a:endParaRPr lang="en-US" dirty="0">
                <a:solidFill>
                  <a:schemeClr val="hlink"/>
                </a:solidFill>
              </a:endParaRPr>
            </a:p>
          </p:txBody>
        </p:sp>
        <p:sp>
          <p:nvSpPr>
            <p:cNvPr id="134153"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eaLnBrk="1" hangingPunct="1"/>
              <a:endParaRPr lang="en-US" dirty="0">
                <a:solidFill>
                  <a:schemeClr val="accent2"/>
                </a:solidFill>
              </a:endParaRPr>
            </a:p>
          </p:txBody>
        </p:sp>
        <p:sp>
          <p:nvSpPr>
            <p:cNvPr id="134154"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eaLnBrk="1" hangingPunct="1"/>
              <a:endParaRPr lang="en-US" dirty="0">
                <a:solidFill>
                  <a:schemeClr val="hlink"/>
                </a:solidFill>
              </a:endParaRPr>
            </a:p>
          </p:txBody>
        </p:sp>
        <p:sp>
          <p:nvSpPr>
            <p:cNvPr id="134155"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eaLnBrk="1" hangingPunct="1"/>
              <a:endParaRPr lang="en-US" sz="2400" dirty="0">
                <a:latin typeface="Times New Roman" pitchFamily="18" charset="0"/>
              </a:endParaRPr>
            </a:p>
          </p:txBody>
        </p:sp>
        <p:sp>
          <p:nvSpPr>
            <p:cNvPr id="134156"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eaLnBrk="1" hangingPunct="1"/>
              <a:endParaRPr lang="en-US" dirty="0">
                <a:solidFill>
                  <a:schemeClr val="accent2"/>
                </a:solidFill>
              </a:endParaRPr>
            </a:p>
          </p:txBody>
        </p:sp>
        <p:sp>
          <p:nvSpPr>
            <p:cNvPr id="134157"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eaLnBrk="1" hangingPunct="1"/>
              <a:endParaRPr lang="en-US" dirty="0">
                <a:solidFill>
                  <a:schemeClr val="accent2"/>
                </a:solidFill>
              </a:endParaRPr>
            </a:p>
          </p:txBody>
        </p:sp>
      </p:grpSp>
      <p:sp>
        <p:nvSpPr>
          <p:cNvPr id="134158"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4159"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4160"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r>
              <a:rPr lang="en-US" dirty="0" err="1"/>
              <a:t>Septermber</a:t>
            </a:r>
            <a:r>
              <a:rPr lang="en-US" dirty="0"/>
              <a:t> 2018</a:t>
            </a:r>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1000"/>
                                  </p:stCondLst>
                                  <p:childTnLst>
                                    <p:animEffect transition="out" filter="fade">
                                      <p:cBhvr>
                                        <p:cTn id="6" dur="2000" tmFilter="0, 0; .2, .5; .8, .5; 1, 0"/>
                                        <p:tgtEl>
                                          <p:spTgt spid="134146"/>
                                        </p:tgtEl>
                                      </p:cBhvr>
                                    </p:animEffect>
                                    <p:animScale>
                                      <p:cBhvr>
                                        <p:cTn id="7" dur="1000" autoRev="1" fill="hold"/>
                                        <p:tgtEl>
                                          <p:spTgt spid="134146"/>
                                        </p:tgtEl>
                                      </p:cBhvr>
                                      <p:by x="105000" y="105000"/>
                                    </p:animScale>
                                  </p:childTnLst>
                                  <p:subTnLst>
                                    <p:animClr clrSpc="rgb" dir="cw">
                                      <p:cBhvr override="childStyle">
                                        <p:cTn dur="1" fill="hold" display="0" masterRel="nextClick" afterEffect="1"/>
                                        <p:tgtEl>
                                          <p:spTgt spid="134146"/>
                                        </p:tgtEl>
                                        <p:attrNameLst>
                                          <p:attrName>ppt_c</p:attrName>
                                        </p:attrNameLst>
                                      </p:cBhvr>
                                      <p:to>
                                        <a:srgbClr val="FC364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6" grpId="0"/>
    </p:bldLst>
  </p:timing>
  <p:hf hdr="0"/>
  <p:txStyles>
    <p:titleStyle>
      <a:lvl1pPr algn="l" rtl="0" fontAlgn="base">
        <a:spcBef>
          <a:spcPct val="0"/>
        </a:spcBef>
        <a:spcAft>
          <a:spcPct val="0"/>
        </a:spcAft>
        <a:defRPr sz="44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charset="0"/>
        </a:defRPr>
      </a:lvl2pPr>
      <a:lvl3pPr algn="l" rtl="0" fontAlgn="base">
        <a:spcBef>
          <a:spcPct val="0"/>
        </a:spcBef>
        <a:spcAft>
          <a:spcPct val="0"/>
        </a:spcAft>
        <a:defRPr sz="4400">
          <a:solidFill>
            <a:schemeClr val="tx1"/>
          </a:solidFill>
          <a:latin typeface="Arial" charset="0"/>
        </a:defRPr>
      </a:lvl3pPr>
      <a:lvl4pPr algn="l" rtl="0" fontAlgn="base">
        <a:spcBef>
          <a:spcPct val="0"/>
        </a:spcBef>
        <a:spcAft>
          <a:spcPct val="0"/>
        </a:spcAft>
        <a:defRPr sz="4400">
          <a:solidFill>
            <a:schemeClr val="tx1"/>
          </a:solidFill>
          <a:latin typeface="Arial" charset="0"/>
        </a:defRPr>
      </a:lvl4pPr>
      <a:lvl5pPr algn="l" rtl="0" fontAlgn="base">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E-NE LOGO (Vertital) A"/>
          <p:cNvPicPr>
            <a:picLocks noChangeAspect="1" noChangeArrowheads="1"/>
          </p:cNvPicPr>
          <p:nvPr/>
        </p:nvPicPr>
        <p:blipFill>
          <a:blip r:embed="rId13" cstate="print"/>
          <a:srcRect/>
          <a:stretch>
            <a:fillRect/>
          </a:stretch>
        </p:blipFill>
        <p:spPr bwMode="auto">
          <a:xfrm>
            <a:off x="76200" y="87313"/>
            <a:ext cx="2743200" cy="1512887"/>
          </a:xfrm>
          <a:prstGeom prst="rect">
            <a:avLst/>
          </a:prstGeom>
          <a:noFill/>
          <a:ln w="9525">
            <a:noFill/>
            <a:miter lim="800000"/>
            <a:headEnd/>
            <a:tailEnd/>
          </a:ln>
        </p:spPr>
      </p:pic>
      <p:sp>
        <p:nvSpPr>
          <p:cNvPr id="1027" name="Rectangle 3"/>
          <p:cNvSpPr>
            <a:spLocks noGrp="1" noChangeArrowheads="1"/>
          </p:cNvSpPr>
          <p:nvPr>
            <p:ph type="title"/>
          </p:nvPr>
        </p:nvSpPr>
        <p:spPr bwMode="auto">
          <a:xfrm>
            <a:off x="2895600" y="152400"/>
            <a:ext cx="5791200"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Rectangle 4"/>
          <p:cNvSpPr>
            <a:spLocks noGrp="1" noChangeArrowheads="1"/>
          </p:cNvSpPr>
          <p:nvPr>
            <p:ph type="body" idx="1"/>
          </p:nvPr>
        </p:nvSpPr>
        <p:spPr bwMode="auto">
          <a:xfrm>
            <a:off x="457200" y="16764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5" name="Line 5"/>
          <p:cNvSpPr>
            <a:spLocks noChangeShapeType="1"/>
          </p:cNvSpPr>
          <p:nvPr/>
        </p:nvSpPr>
        <p:spPr bwMode="auto">
          <a:xfrm>
            <a:off x="381000" y="1470025"/>
            <a:ext cx="8458200" cy="0"/>
          </a:xfrm>
          <a:prstGeom prst="line">
            <a:avLst/>
          </a:prstGeom>
          <a:noFill/>
          <a:ln w="38100">
            <a:solidFill>
              <a:srgbClr val="1B5527"/>
            </a:solidFill>
            <a:round/>
            <a:headEnd/>
            <a:tailEnd/>
          </a:ln>
          <a:effectLst/>
        </p:spPr>
        <p:txBody>
          <a:bodyPr/>
          <a:lstStyle/>
          <a:p>
            <a:pPr>
              <a:defRPr/>
            </a:pPr>
            <a:endParaRPr lang="en-US" dirty="0"/>
          </a:p>
        </p:txBody>
      </p:sp>
      <p:sp>
        <p:nvSpPr>
          <p:cNvPr id="5126" name="Line 6"/>
          <p:cNvSpPr>
            <a:spLocks noChangeShapeType="1"/>
          </p:cNvSpPr>
          <p:nvPr/>
        </p:nvSpPr>
        <p:spPr bwMode="auto">
          <a:xfrm>
            <a:off x="533400" y="1524000"/>
            <a:ext cx="8458200" cy="0"/>
          </a:xfrm>
          <a:prstGeom prst="line">
            <a:avLst/>
          </a:prstGeom>
          <a:noFill/>
          <a:ln w="38100">
            <a:solidFill>
              <a:srgbClr val="E8BB00"/>
            </a:solidFill>
            <a:round/>
            <a:headEnd/>
            <a:tailEnd/>
          </a:ln>
          <a:effectLst/>
        </p:spPr>
        <p:txBody>
          <a:bodyPr/>
          <a:lstStyle/>
          <a:p>
            <a:pPr>
              <a:defRPr/>
            </a:pPr>
            <a:endParaRPr lang="en-US" dirty="0"/>
          </a:p>
        </p:txBody>
      </p:sp>
      <p:sp>
        <p:nvSpPr>
          <p:cNvPr id="5127" name="Rectangle 7"/>
          <p:cNvSpPr>
            <a:spLocks noGrp="1" noChangeArrowheads="1"/>
          </p:cNvSpPr>
          <p:nvPr>
            <p:ph type="dt" sz="half" idx="2"/>
          </p:nvPr>
        </p:nvSpPr>
        <p:spPr bwMode="auto">
          <a:xfrm>
            <a:off x="457200" y="6610350"/>
            <a:ext cx="2133600" cy="247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lvl1pPr>
          </a:lstStyle>
          <a:p>
            <a:r>
              <a:rPr lang="en-US" dirty="0"/>
              <a:t>July 9, 2012</a:t>
            </a:r>
          </a:p>
        </p:txBody>
      </p:sp>
      <p:sp>
        <p:nvSpPr>
          <p:cNvPr id="5128" name="Rectangle 8"/>
          <p:cNvSpPr>
            <a:spLocks noGrp="1" noChangeArrowheads="1"/>
          </p:cNvSpPr>
          <p:nvPr>
            <p:ph type="ftr" sz="quarter" idx="3"/>
          </p:nvPr>
        </p:nvSpPr>
        <p:spPr bwMode="auto">
          <a:xfrm>
            <a:off x="3124200" y="6610350"/>
            <a:ext cx="2895600" cy="247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a:solidFill>
                  <a:srgbClr val="000000"/>
                </a:solidFill>
              </a:defRPr>
            </a:lvl1pPr>
          </a:lstStyle>
          <a:p>
            <a:r>
              <a:rPr lang="en-US" dirty="0"/>
              <a:t>DOELAP Assessor Training</a:t>
            </a:r>
          </a:p>
        </p:txBody>
      </p:sp>
      <p:sp>
        <p:nvSpPr>
          <p:cNvPr id="5129" name="Text Box 9"/>
          <p:cNvSpPr txBox="1">
            <a:spLocks noChangeArrowheads="1"/>
          </p:cNvSpPr>
          <p:nvPr/>
        </p:nvSpPr>
        <p:spPr bwMode="auto">
          <a:xfrm>
            <a:off x="7162800" y="6610350"/>
            <a:ext cx="1828800" cy="228600"/>
          </a:xfrm>
          <a:prstGeom prst="rect">
            <a:avLst/>
          </a:prstGeom>
          <a:noFill/>
          <a:ln w="9525">
            <a:noFill/>
            <a:miter lim="800000"/>
            <a:headEnd/>
            <a:tailEnd/>
          </a:ln>
          <a:effectLst/>
        </p:spPr>
        <p:txBody>
          <a:bodyPr>
            <a:spAutoFit/>
          </a:bodyPr>
          <a:lstStyle/>
          <a:p>
            <a:pPr algn="r">
              <a:spcBef>
                <a:spcPct val="50000"/>
              </a:spcBef>
              <a:defRPr/>
            </a:pPr>
            <a:fld id="{68FDB87E-F0FA-40A3-9FA7-1367BFBAC224}" type="slidenum">
              <a:rPr lang="en-US" sz="900"/>
              <a:pPr algn="r">
                <a:spcBef>
                  <a:spcPct val="50000"/>
                </a:spcBef>
                <a:defRPr/>
              </a:pPr>
              <a:t>‹#›</a:t>
            </a:fld>
            <a:endParaRPr lang="en-US" sz="900" dirty="0"/>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hf hdr="0"/>
  <p:txStyles>
    <p:titleStyle>
      <a:lvl1pPr algn="l" rtl="0" eaLnBrk="1" fontAlgn="base" hangingPunct="1">
        <a:spcBef>
          <a:spcPct val="0"/>
        </a:spcBef>
        <a:spcAft>
          <a:spcPct val="0"/>
        </a:spcAft>
        <a:defRPr sz="2400">
          <a:solidFill>
            <a:srgbClr val="1B5527"/>
          </a:solidFill>
          <a:latin typeface="Tahoma" pitchFamily="34" charset="0"/>
          <a:ea typeface="+mj-ea"/>
          <a:cs typeface="Tahoma" pitchFamily="34" charset="0"/>
        </a:defRPr>
      </a:lvl1pPr>
      <a:lvl2pPr algn="l" rtl="0" eaLnBrk="1" fontAlgn="base" hangingPunct="1">
        <a:spcBef>
          <a:spcPct val="0"/>
        </a:spcBef>
        <a:spcAft>
          <a:spcPct val="0"/>
        </a:spcAft>
        <a:defRPr sz="2400">
          <a:solidFill>
            <a:srgbClr val="1B5527"/>
          </a:solidFill>
          <a:latin typeface="Arial Black" pitchFamily="34" charset="0"/>
        </a:defRPr>
      </a:lvl2pPr>
      <a:lvl3pPr algn="l" rtl="0" eaLnBrk="1" fontAlgn="base" hangingPunct="1">
        <a:spcBef>
          <a:spcPct val="0"/>
        </a:spcBef>
        <a:spcAft>
          <a:spcPct val="0"/>
        </a:spcAft>
        <a:defRPr sz="2400">
          <a:solidFill>
            <a:srgbClr val="1B5527"/>
          </a:solidFill>
          <a:latin typeface="Arial Black" pitchFamily="34" charset="0"/>
        </a:defRPr>
      </a:lvl3pPr>
      <a:lvl4pPr algn="l" rtl="0" eaLnBrk="1" fontAlgn="base" hangingPunct="1">
        <a:spcBef>
          <a:spcPct val="0"/>
        </a:spcBef>
        <a:spcAft>
          <a:spcPct val="0"/>
        </a:spcAft>
        <a:defRPr sz="2400">
          <a:solidFill>
            <a:srgbClr val="1B5527"/>
          </a:solidFill>
          <a:latin typeface="Arial Black" pitchFamily="34" charset="0"/>
        </a:defRPr>
      </a:lvl4pPr>
      <a:lvl5pPr algn="l" rtl="0" eaLnBrk="1" fontAlgn="base" hangingPunct="1">
        <a:spcBef>
          <a:spcPct val="0"/>
        </a:spcBef>
        <a:spcAft>
          <a:spcPct val="0"/>
        </a:spcAft>
        <a:defRPr sz="2400">
          <a:solidFill>
            <a:srgbClr val="1B5527"/>
          </a:solidFill>
          <a:latin typeface="Arial Black" pitchFamily="34" charset="0"/>
        </a:defRPr>
      </a:lvl5pPr>
      <a:lvl6pPr marL="457200" algn="l" rtl="0" eaLnBrk="1" fontAlgn="base" hangingPunct="1">
        <a:spcBef>
          <a:spcPct val="0"/>
        </a:spcBef>
        <a:spcAft>
          <a:spcPct val="0"/>
        </a:spcAft>
        <a:defRPr sz="2400">
          <a:solidFill>
            <a:srgbClr val="1B5527"/>
          </a:solidFill>
          <a:latin typeface="Arial Black" pitchFamily="34" charset="0"/>
        </a:defRPr>
      </a:lvl6pPr>
      <a:lvl7pPr marL="914400" algn="l" rtl="0" eaLnBrk="1" fontAlgn="base" hangingPunct="1">
        <a:spcBef>
          <a:spcPct val="0"/>
        </a:spcBef>
        <a:spcAft>
          <a:spcPct val="0"/>
        </a:spcAft>
        <a:defRPr sz="2400">
          <a:solidFill>
            <a:srgbClr val="1B5527"/>
          </a:solidFill>
          <a:latin typeface="Arial Black" pitchFamily="34" charset="0"/>
        </a:defRPr>
      </a:lvl7pPr>
      <a:lvl8pPr marL="1371600" algn="l" rtl="0" eaLnBrk="1" fontAlgn="base" hangingPunct="1">
        <a:spcBef>
          <a:spcPct val="0"/>
        </a:spcBef>
        <a:spcAft>
          <a:spcPct val="0"/>
        </a:spcAft>
        <a:defRPr sz="2400">
          <a:solidFill>
            <a:srgbClr val="1B5527"/>
          </a:solidFill>
          <a:latin typeface="Arial Black" pitchFamily="34" charset="0"/>
        </a:defRPr>
      </a:lvl8pPr>
      <a:lvl9pPr marL="1828800" algn="l" rtl="0" eaLnBrk="1" fontAlgn="base" hangingPunct="1">
        <a:spcBef>
          <a:spcPct val="0"/>
        </a:spcBef>
        <a:spcAft>
          <a:spcPct val="0"/>
        </a:spcAft>
        <a:defRPr sz="2400">
          <a:solidFill>
            <a:srgbClr val="1B5527"/>
          </a:solidFill>
          <a:latin typeface="Arial Black" pitchFamily="34" charset="0"/>
        </a:defRPr>
      </a:lvl9pPr>
    </p:titleStyle>
    <p:bodyStyle>
      <a:lvl1pPr marL="231775" indent="-231775" algn="l" rtl="0" eaLnBrk="1" fontAlgn="base" hangingPunct="1">
        <a:spcBef>
          <a:spcPct val="0"/>
        </a:spcBef>
        <a:spcAft>
          <a:spcPct val="50000"/>
        </a:spcAft>
        <a:buClr>
          <a:srgbClr val="1B5527"/>
        </a:buClr>
        <a:buFont typeface="Wingdings" pitchFamily="2" charset="2"/>
        <a:buChar char="n"/>
        <a:defRPr sz="2000">
          <a:solidFill>
            <a:schemeClr val="tx1"/>
          </a:solidFill>
          <a:latin typeface="+mn-lt"/>
          <a:ea typeface="+mn-ea"/>
          <a:cs typeface="+mn-cs"/>
        </a:defRPr>
      </a:lvl1pPr>
      <a:lvl2pPr marL="571500" indent="-225425" algn="l" rtl="0" eaLnBrk="1" fontAlgn="base" hangingPunct="1">
        <a:spcBef>
          <a:spcPct val="0"/>
        </a:spcBef>
        <a:spcAft>
          <a:spcPct val="50000"/>
        </a:spcAft>
        <a:buClr>
          <a:srgbClr val="1B5527"/>
        </a:buClr>
        <a:buSzPct val="110000"/>
        <a:buFont typeface="Symbol" pitchFamily="18" charset="2"/>
        <a:buChar char="·"/>
        <a:defRPr>
          <a:solidFill>
            <a:schemeClr val="tx1"/>
          </a:solidFill>
          <a:latin typeface="Arial" charset="0"/>
        </a:defRPr>
      </a:lvl2pPr>
      <a:lvl3pPr marL="914400" indent="-228600" algn="l" rtl="0" eaLnBrk="1" fontAlgn="base" hangingPunct="1">
        <a:spcBef>
          <a:spcPct val="0"/>
        </a:spcBef>
        <a:spcAft>
          <a:spcPct val="50000"/>
        </a:spcAft>
        <a:buClr>
          <a:srgbClr val="1B5527"/>
        </a:buClr>
        <a:buSzPct val="110000"/>
        <a:buFont typeface="Arial" charset="0"/>
        <a:buChar char="–"/>
        <a:defRPr sz="1600">
          <a:solidFill>
            <a:schemeClr val="tx1"/>
          </a:solidFill>
          <a:latin typeface="Arial" charset="0"/>
        </a:defRPr>
      </a:lvl3pPr>
      <a:lvl4pPr marL="1257300" indent="-228600" algn="l" rtl="0" eaLnBrk="1" fontAlgn="base" hangingPunct="1">
        <a:spcBef>
          <a:spcPct val="0"/>
        </a:spcBef>
        <a:spcAft>
          <a:spcPct val="50000"/>
        </a:spcAft>
        <a:buClr>
          <a:srgbClr val="1B5527"/>
        </a:buClr>
        <a:buChar char="•"/>
        <a:defRPr sz="1400">
          <a:solidFill>
            <a:schemeClr val="tx1"/>
          </a:solidFill>
          <a:latin typeface="Arial" charset="0"/>
        </a:defRPr>
      </a:lvl4pPr>
      <a:lvl5pPr marL="1600200" indent="-228600" algn="l" rtl="0" eaLnBrk="1" fontAlgn="base" hangingPunct="1">
        <a:spcBef>
          <a:spcPct val="0"/>
        </a:spcBef>
        <a:spcAft>
          <a:spcPct val="50000"/>
        </a:spcAft>
        <a:buClr>
          <a:srgbClr val="1B5527"/>
        </a:buClr>
        <a:buChar char="»"/>
        <a:defRPr sz="1200">
          <a:solidFill>
            <a:schemeClr val="tx1"/>
          </a:solidFill>
          <a:latin typeface="Arial" charset="0"/>
        </a:defRPr>
      </a:lvl5pPr>
      <a:lvl6pPr marL="2057400" indent="-228600" algn="l" rtl="0" eaLnBrk="1" fontAlgn="base" hangingPunct="1">
        <a:spcBef>
          <a:spcPct val="0"/>
        </a:spcBef>
        <a:spcAft>
          <a:spcPct val="50000"/>
        </a:spcAft>
        <a:buClr>
          <a:srgbClr val="1B5527"/>
        </a:buClr>
        <a:buChar char="»"/>
        <a:defRPr sz="1200">
          <a:solidFill>
            <a:schemeClr val="tx1"/>
          </a:solidFill>
          <a:latin typeface="Arial" charset="0"/>
        </a:defRPr>
      </a:lvl6pPr>
      <a:lvl7pPr marL="2514600" indent="-228600" algn="l" rtl="0" eaLnBrk="1" fontAlgn="base" hangingPunct="1">
        <a:spcBef>
          <a:spcPct val="0"/>
        </a:spcBef>
        <a:spcAft>
          <a:spcPct val="50000"/>
        </a:spcAft>
        <a:buClr>
          <a:srgbClr val="1B5527"/>
        </a:buClr>
        <a:buChar char="»"/>
        <a:defRPr sz="1200">
          <a:solidFill>
            <a:schemeClr val="tx1"/>
          </a:solidFill>
          <a:latin typeface="Arial" charset="0"/>
        </a:defRPr>
      </a:lvl7pPr>
      <a:lvl8pPr marL="2971800" indent="-228600" algn="l" rtl="0" eaLnBrk="1" fontAlgn="base" hangingPunct="1">
        <a:spcBef>
          <a:spcPct val="0"/>
        </a:spcBef>
        <a:spcAft>
          <a:spcPct val="50000"/>
        </a:spcAft>
        <a:buClr>
          <a:srgbClr val="1B5527"/>
        </a:buClr>
        <a:buChar char="»"/>
        <a:defRPr sz="1200">
          <a:solidFill>
            <a:schemeClr val="tx1"/>
          </a:solidFill>
          <a:latin typeface="Arial" charset="0"/>
        </a:defRPr>
      </a:lvl8pPr>
      <a:lvl9pPr marL="3429000" indent="-228600" algn="l" rtl="0" eaLnBrk="1" fontAlgn="base" hangingPunct="1">
        <a:spcBef>
          <a:spcPct val="0"/>
        </a:spcBef>
        <a:spcAft>
          <a:spcPct val="50000"/>
        </a:spcAft>
        <a:buClr>
          <a:srgbClr val="1B5527"/>
        </a:buClr>
        <a:buChar char="»"/>
        <a:defRPr sz="12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hyperlink" Target="https://resl.id.energy.gov/assessordata/dosimetry/Audit%20Sites/RDC/RDC.html" TargetMode="External"/><Relationship Id="rId2" Type="http://schemas.openxmlformats.org/officeDocument/2006/relationships/hyperlink" Target="https://www.id.energy.gov/resl/doelap/doelap.html" TargetMode="External"/><Relationship Id="rId1" Type="http://schemas.openxmlformats.org/officeDocument/2006/relationships/slideLayout" Target="../slideLayouts/slideLayout15.xml"/><Relationship Id="rId4" Type="http://schemas.openxmlformats.org/officeDocument/2006/relationships/hyperlink" Target="https://resl.id.energy.gov/doelap/doelap.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828800"/>
            <a:ext cx="7696200" cy="2209800"/>
          </a:xfrm>
        </p:spPr>
        <p:txBody>
          <a:bodyPr/>
          <a:lstStyle/>
          <a:p>
            <a:r>
              <a:rPr lang="en-US" sz="4000" dirty="0"/>
              <a:t>DOELAP Assessor Training</a:t>
            </a:r>
            <a:br>
              <a:rPr lang="en-US" sz="4000" dirty="0"/>
            </a:br>
            <a:r>
              <a:rPr lang="en-US" sz="3200" dirty="0"/>
              <a:t>Using the Checklist</a:t>
            </a:r>
          </a:p>
        </p:txBody>
      </p:sp>
      <p:sp>
        <p:nvSpPr>
          <p:cNvPr id="2051" name="Rectangle 3"/>
          <p:cNvSpPr>
            <a:spLocks noGrp="1" noChangeArrowheads="1"/>
          </p:cNvSpPr>
          <p:nvPr>
            <p:ph type="subTitle" idx="1"/>
          </p:nvPr>
        </p:nvSpPr>
        <p:spPr/>
        <p:txBody>
          <a:bodyPr/>
          <a:lstStyle/>
          <a:p>
            <a:r>
              <a:rPr lang="en-US" dirty="0"/>
              <a:t>Idaho Falls, ID</a:t>
            </a:r>
          </a:p>
          <a:p>
            <a:r>
              <a:rPr lang="en-US" dirty="0"/>
              <a:t>September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8735E-122F-6EA5-67EF-64EC6758A217}"/>
              </a:ext>
            </a:extLst>
          </p:cNvPr>
          <p:cNvSpPr>
            <a:spLocks noGrp="1"/>
          </p:cNvSpPr>
          <p:nvPr>
            <p:ph type="title"/>
          </p:nvPr>
        </p:nvSpPr>
        <p:spPr/>
        <p:txBody>
          <a:bodyPr/>
          <a:lstStyle/>
          <a:p>
            <a:r>
              <a:rPr lang="en-US" dirty="0"/>
              <a:t>DOELAP External Dosimetry Checklist</a:t>
            </a:r>
          </a:p>
        </p:txBody>
      </p:sp>
      <p:sp>
        <p:nvSpPr>
          <p:cNvPr id="3" name="Content Placeholder 2">
            <a:extLst>
              <a:ext uri="{FF2B5EF4-FFF2-40B4-BE49-F238E27FC236}">
                <a16:creationId xmlns:a16="http://schemas.microsoft.com/office/drawing/2014/main" id="{7A46FA48-794F-E647-40DE-48ED361927C8}"/>
              </a:ext>
            </a:extLst>
          </p:cNvPr>
          <p:cNvSpPr>
            <a:spLocks noGrp="1"/>
          </p:cNvSpPr>
          <p:nvPr>
            <p:ph idx="1"/>
          </p:nvPr>
        </p:nvSpPr>
        <p:spPr/>
        <p:txBody>
          <a:bodyPr/>
          <a:lstStyle/>
          <a:p>
            <a:r>
              <a:rPr lang="en-US" dirty="0"/>
              <a:t>The checklist can be found in the assessor email or at the RESL DOELAP web page</a:t>
            </a:r>
            <a:endParaRPr lang="en-US" dirty="0">
              <a:hlinkClick r:id="rId2"/>
            </a:endParaRPr>
          </a:p>
          <a:p>
            <a:pPr lvl="1"/>
            <a:r>
              <a:rPr lang="en-US" u="sng" dirty="0">
                <a:hlinkClick r:id="rId3"/>
              </a:rPr>
              <a:t>https://resl.id.energy.gov/assessordata/dosimetry/Audit%20Sites/RDC/RDC.html</a:t>
            </a:r>
            <a:endParaRPr lang="en-US" dirty="0"/>
          </a:p>
          <a:p>
            <a:pPr lvl="1"/>
            <a:r>
              <a:rPr lang="en-US" dirty="0">
                <a:hlinkClick r:id="rId4"/>
              </a:rPr>
              <a:t>https://resl.id.energy.gov/doelap/doelap.html</a:t>
            </a:r>
            <a:endParaRPr lang="en-US" dirty="0"/>
          </a:p>
          <a:p>
            <a:r>
              <a:rPr lang="en-US" dirty="0"/>
              <a:t>Based on DOE-STD-1095-2025</a:t>
            </a:r>
          </a:p>
          <a:p>
            <a:pPr lvl="1"/>
            <a:r>
              <a:rPr lang="en-US" dirty="0"/>
              <a:t>“new” requirements are listed in red text</a:t>
            </a:r>
          </a:p>
          <a:p>
            <a:r>
              <a:rPr lang="en-US" dirty="0"/>
              <a:t>The checklist is not a “normative” document</a:t>
            </a:r>
          </a:p>
          <a:p>
            <a:pPr lvl="1"/>
            <a:r>
              <a:rPr lang="en-US" dirty="0"/>
              <a:t>Findings are written based on Standard requirements</a:t>
            </a:r>
          </a:p>
          <a:p>
            <a:pPr lvl="1"/>
            <a:r>
              <a:rPr lang="en-US" dirty="0"/>
              <a:t>Checklist is a tool for the assessor</a:t>
            </a:r>
          </a:p>
          <a:p>
            <a:pPr lvl="1"/>
            <a:r>
              <a:rPr lang="en-US" dirty="0"/>
              <a:t>Personal checklists can also be used</a:t>
            </a:r>
          </a:p>
          <a:p>
            <a:pPr lvl="1"/>
            <a:r>
              <a:rPr lang="en-US" dirty="0"/>
              <a:t>Additional notes in another form or location are fine</a:t>
            </a:r>
          </a:p>
        </p:txBody>
      </p:sp>
      <p:sp>
        <p:nvSpPr>
          <p:cNvPr id="5" name="Footer Placeholder 4">
            <a:extLst>
              <a:ext uri="{FF2B5EF4-FFF2-40B4-BE49-F238E27FC236}">
                <a16:creationId xmlns:a16="http://schemas.microsoft.com/office/drawing/2014/main" id="{C3F1DC3B-0872-0E02-814B-76ECB503C81B}"/>
              </a:ext>
            </a:extLst>
          </p:cNvPr>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685459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6FEB4-78CF-34E5-1136-B65F1EFBA2A8}"/>
              </a:ext>
            </a:extLst>
          </p:cNvPr>
          <p:cNvSpPr>
            <a:spLocks noGrp="1"/>
          </p:cNvSpPr>
          <p:nvPr>
            <p:ph type="title"/>
          </p:nvPr>
        </p:nvSpPr>
        <p:spPr/>
        <p:txBody>
          <a:bodyPr/>
          <a:lstStyle/>
          <a:p>
            <a:r>
              <a:rPr lang="en-US" dirty="0"/>
              <a:t>DOELAP External Dosimetry Checklist</a:t>
            </a:r>
          </a:p>
        </p:txBody>
      </p:sp>
      <p:sp>
        <p:nvSpPr>
          <p:cNvPr id="3" name="Content Placeholder 2">
            <a:extLst>
              <a:ext uri="{FF2B5EF4-FFF2-40B4-BE49-F238E27FC236}">
                <a16:creationId xmlns:a16="http://schemas.microsoft.com/office/drawing/2014/main" id="{88DBEC0C-3AD5-030D-2C6F-75402EFDB82F}"/>
              </a:ext>
            </a:extLst>
          </p:cNvPr>
          <p:cNvSpPr>
            <a:spLocks noGrp="1"/>
          </p:cNvSpPr>
          <p:nvPr>
            <p:ph idx="1"/>
          </p:nvPr>
        </p:nvSpPr>
        <p:spPr/>
        <p:txBody>
          <a:bodyPr/>
          <a:lstStyle/>
          <a:p>
            <a:r>
              <a:rPr lang="en-US" dirty="0"/>
              <a:t>Portions of the checklist can be evaluated and filled out in advance</a:t>
            </a:r>
          </a:p>
          <a:p>
            <a:r>
              <a:rPr lang="en-US" dirty="0"/>
              <a:t>Assessment team sends in a completed checklist with the signed assessment report and attendance sheets</a:t>
            </a:r>
          </a:p>
          <a:p>
            <a:pPr lvl="1"/>
            <a:r>
              <a:rPr lang="en-US" dirty="0"/>
              <a:t>Defensibility if there are questions about whether something was evaluated</a:t>
            </a:r>
          </a:p>
          <a:p>
            <a:pPr lvl="1"/>
            <a:r>
              <a:rPr lang="en-US" dirty="0"/>
              <a:t>N/A column</a:t>
            </a:r>
          </a:p>
          <a:p>
            <a:r>
              <a:rPr lang="en-US" dirty="0"/>
              <a:t> Findings are written based on the Standard reference, not checklist</a:t>
            </a:r>
          </a:p>
          <a:p>
            <a:pPr lvl="1"/>
            <a:r>
              <a:rPr lang="en-US" dirty="0"/>
              <a:t>This wasn’t always the case in DOELAP, but is the guidance now</a:t>
            </a:r>
          </a:p>
          <a:p>
            <a:pPr lvl="1"/>
            <a:r>
              <a:rPr lang="en-US" dirty="0"/>
              <a:t>Findings database</a:t>
            </a:r>
          </a:p>
          <a:p>
            <a:endParaRPr lang="en-US" dirty="0"/>
          </a:p>
        </p:txBody>
      </p:sp>
      <p:sp>
        <p:nvSpPr>
          <p:cNvPr id="5" name="Footer Placeholder 4">
            <a:extLst>
              <a:ext uri="{FF2B5EF4-FFF2-40B4-BE49-F238E27FC236}">
                <a16:creationId xmlns:a16="http://schemas.microsoft.com/office/drawing/2014/main" id="{0F3A4A8F-4FE3-ABF5-A01E-C203CE17E4C4}"/>
              </a:ext>
            </a:extLst>
          </p:cNvPr>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17630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9D71E-F225-1A6C-70E7-2FF31D2451B1}"/>
              </a:ext>
            </a:extLst>
          </p:cNvPr>
          <p:cNvSpPr>
            <a:spLocks noGrp="1"/>
          </p:cNvSpPr>
          <p:nvPr>
            <p:ph type="title"/>
          </p:nvPr>
        </p:nvSpPr>
        <p:spPr/>
        <p:txBody>
          <a:bodyPr/>
          <a:lstStyle/>
          <a:p>
            <a:r>
              <a:rPr lang="en-US" dirty="0"/>
              <a:t>Discussion on Checklist Use</a:t>
            </a:r>
          </a:p>
        </p:txBody>
      </p:sp>
      <p:sp>
        <p:nvSpPr>
          <p:cNvPr id="3" name="Content Placeholder 2">
            <a:extLst>
              <a:ext uri="{FF2B5EF4-FFF2-40B4-BE49-F238E27FC236}">
                <a16:creationId xmlns:a16="http://schemas.microsoft.com/office/drawing/2014/main" id="{D9A6EFA3-27BB-D13C-3640-3C2BF2C3782A}"/>
              </a:ext>
            </a:extLst>
          </p:cNvPr>
          <p:cNvSpPr>
            <a:spLocks noGrp="1"/>
          </p:cNvSpPr>
          <p:nvPr>
            <p:ph idx="1"/>
          </p:nvPr>
        </p:nvSpPr>
        <p:spPr/>
        <p:txBody>
          <a:bodyPr/>
          <a:lstStyle/>
          <a:p>
            <a:r>
              <a:rPr lang="en-US" dirty="0"/>
              <a:t>How do assessors use the checklist?</a:t>
            </a:r>
          </a:p>
        </p:txBody>
      </p:sp>
      <p:sp>
        <p:nvSpPr>
          <p:cNvPr id="5" name="Footer Placeholder 4">
            <a:extLst>
              <a:ext uri="{FF2B5EF4-FFF2-40B4-BE49-F238E27FC236}">
                <a16:creationId xmlns:a16="http://schemas.microsoft.com/office/drawing/2014/main" id="{11D47888-6817-451F-AE5C-90F1101C65AF}"/>
              </a:ext>
            </a:extLst>
          </p:cNvPr>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2382119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B619A8F-E22D-646C-C949-036391A5FF9B}"/>
              </a:ext>
            </a:extLst>
          </p:cNvPr>
          <p:cNvSpPr>
            <a:spLocks noGrp="1"/>
          </p:cNvSpPr>
          <p:nvPr>
            <p:ph type="ftr" sz="quarter" idx="11"/>
          </p:nvPr>
        </p:nvSpPr>
        <p:spPr/>
        <p:txBody>
          <a:bodyPr/>
          <a:lstStyle/>
          <a:p>
            <a:r>
              <a:rPr lang="en-US"/>
              <a:t>DOELAP Assessor Training</a:t>
            </a:r>
            <a:endParaRPr lang="en-US" dirty="0"/>
          </a:p>
        </p:txBody>
      </p:sp>
      <p:pic>
        <p:nvPicPr>
          <p:cNvPr id="7" name="Picture 6">
            <a:extLst>
              <a:ext uri="{FF2B5EF4-FFF2-40B4-BE49-F238E27FC236}">
                <a16:creationId xmlns:a16="http://schemas.microsoft.com/office/drawing/2014/main" id="{2283D623-1925-6088-3BD1-CCC818777249}"/>
              </a:ext>
            </a:extLst>
          </p:cNvPr>
          <p:cNvPicPr>
            <a:picLocks noChangeAspect="1"/>
          </p:cNvPicPr>
          <p:nvPr/>
        </p:nvPicPr>
        <p:blipFill>
          <a:blip r:embed="rId2"/>
          <a:stretch>
            <a:fillRect/>
          </a:stretch>
        </p:blipFill>
        <p:spPr>
          <a:xfrm>
            <a:off x="1" y="152400"/>
            <a:ext cx="4564080" cy="5943600"/>
          </a:xfrm>
          <a:prstGeom prst="rect">
            <a:avLst/>
          </a:prstGeom>
        </p:spPr>
      </p:pic>
      <p:pic>
        <p:nvPicPr>
          <p:cNvPr id="9" name="Picture 8">
            <a:extLst>
              <a:ext uri="{FF2B5EF4-FFF2-40B4-BE49-F238E27FC236}">
                <a16:creationId xmlns:a16="http://schemas.microsoft.com/office/drawing/2014/main" id="{B66A5204-370D-340D-1FF1-3FE6F63929D2}"/>
              </a:ext>
            </a:extLst>
          </p:cNvPr>
          <p:cNvPicPr>
            <a:picLocks noChangeAspect="1"/>
          </p:cNvPicPr>
          <p:nvPr/>
        </p:nvPicPr>
        <p:blipFill>
          <a:blip r:embed="rId3"/>
          <a:stretch>
            <a:fillRect/>
          </a:stretch>
        </p:blipFill>
        <p:spPr>
          <a:xfrm>
            <a:off x="4516396" y="-19235"/>
            <a:ext cx="4627603" cy="6248400"/>
          </a:xfrm>
          <a:prstGeom prst="rect">
            <a:avLst/>
          </a:prstGeom>
        </p:spPr>
      </p:pic>
      <p:sp>
        <p:nvSpPr>
          <p:cNvPr id="2" name="Rectangle 1">
            <a:extLst>
              <a:ext uri="{FF2B5EF4-FFF2-40B4-BE49-F238E27FC236}">
                <a16:creationId xmlns:a16="http://schemas.microsoft.com/office/drawing/2014/main" id="{94F21568-2364-6478-884D-6D71EF480B4C}"/>
              </a:ext>
            </a:extLst>
          </p:cNvPr>
          <p:cNvSpPr/>
          <p:nvPr/>
        </p:nvSpPr>
        <p:spPr>
          <a:xfrm>
            <a:off x="1905000" y="609600"/>
            <a:ext cx="533400" cy="228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45BF7C7-46B3-8BDE-EB13-28854A4B531A}"/>
              </a:ext>
            </a:extLst>
          </p:cNvPr>
          <p:cNvSpPr/>
          <p:nvPr/>
        </p:nvSpPr>
        <p:spPr>
          <a:xfrm>
            <a:off x="6642077" y="424713"/>
            <a:ext cx="863623" cy="2478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8457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E038CD8-2AF1-C9AE-EAFB-586685DEF29D}"/>
              </a:ext>
            </a:extLst>
          </p:cNvPr>
          <p:cNvSpPr>
            <a:spLocks noGrp="1"/>
          </p:cNvSpPr>
          <p:nvPr>
            <p:ph type="ftr" sz="quarter" idx="11"/>
          </p:nvPr>
        </p:nvSpPr>
        <p:spPr/>
        <p:txBody>
          <a:bodyPr/>
          <a:lstStyle/>
          <a:p>
            <a:r>
              <a:rPr lang="en-US"/>
              <a:t>DOELAP Assessor Training</a:t>
            </a:r>
            <a:endParaRPr lang="en-US" dirty="0"/>
          </a:p>
        </p:txBody>
      </p:sp>
      <p:pic>
        <p:nvPicPr>
          <p:cNvPr id="5" name="Picture 4">
            <a:extLst>
              <a:ext uri="{FF2B5EF4-FFF2-40B4-BE49-F238E27FC236}">
                <a16:creationId xmlns:a16="http://schemas.microsoft.com/office/drawing/2014/main" id="{A2DA6C5A-0D82-3568-3DBC-C0181269332A}"/>
              </a:ext>
            </a:extLst>
          </p:cNvPr>
          <p:cNvPicPr>
            <a:picLocks noChangeAspect="1"/>
          </p:cNvPicPr>
          <p:nvPr/>
        </p:nvPicPr>
        <p:blipFill>
          <a:blip r:embed="rId2"/>
          <a:stretch>
            <a:fillRect/>
          </a:stretch>
        </p:blipFill>
        <p:spPr>
          <a:xfrm>
            <a:off x="3015" y="257267"/>
            <a:ext cx="4695152" cy="5991133"/>
          </a:xfrm>
          <a:prstGeom prst="rect">
            <a:avLst/>
          </a:prstGeom>
        </p:spPr>
      </p:pic>
      <p:pic>
        <p:nvPicPr>
          <p:cNvPr id="7" name="Picture 6">
            <a:extLst>
              <a:ext uri="{FF2B5EF4-FFF2-40B4-BE49-F238E27FC236}">
                <a16:creationId xmlns:a16="http://schemas.microsoft.com/office/drawing/2014/main" id="{5DFCB0C1-D52E-71BF-C9E6-4F8BDED32B5B}"/>
              </a:ext>
            </a:extLst>
          </p:cNvPr>
          <p:cNvPicPr>
            <a:picLocks noChangeAspect="1"/>
          </p:cNvPicPr>
          <p:nvPr/>
        </p:nvPicPr>
        <p:blipFill>
          <a:blip r:embed="rId3"/>
          <a:stretch>
            <a:fillRect/>
          </a:stretch>
        </p:blipFill>
        <p:spPr>
          <a:xfrm>
            <a:off x="4583352" y="152400"/>
            <a:ext cx="4560648" cy="5788241"/>
          </a:xfrm>
          <a:prstGeom prst="rect">
            <a:avLst/>
          </a:prstGeom>
        </p:spPr>
      </p:pic>
      <p:sp>
        <p:nvSpPr>
          <p:cNvPr id="2" name="Rectangle 1">
            <a:extLst>
              <a:ext uri="{FF2B5EF4-FFF2-40B4-BE49-F238E27FC236}">
                <a16:creationId xmlns:a16="http://schemas.microsoft.com/office/drawing/2014/main" id="{B4ACB51A-067E-9F5C-87FC-6374C2DE6A94}"/>
              </a:ext>
            </a:extLst>
          </p:cNvPr>
          <p:cNvSpPr/>
          <p:nvPr/>
        </p:nvSpPr>
        <p:spPr>
          <a:xfrm>
            <a:off x="6303772" y="533400"/>
            <a:ext cx="533400" cy="228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5134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57D-F2D4-AB46-6538-959EA4C2193D}"/>
              </a:ext>
            </a:extLst>
          </p:cNvPr>
          <p:cNvSpPr>
            <a:spLocks noGrp="1"/>
          </p:cNvSpPr>
          <p:nvPr>
            <p:ph type="title"/>
          </p:nvPr>
        </p:nvSpPr>
        <p:spPr/>
        <p:txBody>
          <a:bodyPr/>
          <a:lstStyle/>
          <a:p>
            <a:r>
              <a:rPr lang="en-US" dirty="0"/>
              <a:t>DOELAP Findings Database</a:t>
            </a:r>
          </a:p>
        </p:txBody>
      </p:sp>
      <p:graphicFrame>
        <p:nvGraphicFramePr>
          <p:cNvPr id="3" name="barChart">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652112378"/>
              </p:ext>
            </p:extLst>
          </p:nvPr>
        </p:nvGraphicFramePr>
        <p:xfrm>
          <a:off x="838200" y="1494322"/>
          <a:ext cx="7467600" cy="533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66605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AB4E6-949D-EE39-630E-8F9E859C4F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2F522D-D3E8-8BF7-1AB9-81222684D7A1}"/>
              </a:ext>
            </a:extLst>
          </p:cNvPr>
          <p:cNvSpPr>
            <a:spLocks noGrp="1"/>
          </p:cNvSpPr>
          <p:nvPr>
            <p:ph type="title"/>
          </p:nvPr>
        </p:nvSpPr>
        <p:spPr>
          <a:xfrm>
            <a:off x="3048000" y="381000"/>
            <a:ext cx="5440045" cy="553998"/>
          </a:xfrm>
        </p:spPr>
        <p:txBody>
          <a:bodyPr/>
          <a:lstStyle/>
          <a:p>
            <a:r>
              <a:rPr lang="en-US" dirty="0"/>
              <a:t>Performance Testing (PT) Failures</a:t>
            </a:r>
          </a:p>
        </p:txBody>
      </p:sp>
      <p:sp>
        <p:nvSpPr>
          <p:cNvPr id="3" name="Text Placeholder 2">
            <a:extLst>
              <a:ext uri="{FF2B5EF4-FFF2-40B4-BE49-F238E27FC236}">
                <a16:creationId xmlns:a16="http://schemas.microsoft.com/office/drawing/2014/main" id="{0CCCF8B3-2C1C-5596-176C-273FEA9167D7}"/>
              </a:ext>
            </a:extLst>
          </p:cNvPr>
          <p:cNvSpPr>
            <a:spLocks noGrp="1"/>
          </p:cNvSpPr>
          <p:nvPr>
            <p:ph idx="1"/>
          </p:nvPr>
        </p:nvSpPr>
        <p:spPr>
          <a:xfrm>
            <a:off x="218172" y="1752600"/>
            <a:ext cx="8259446" cy="3693319"/>
          </a:xfrm>
        </p:spPr>
        <p:txBody>
          <a:bodyPr/>
          <a:lstStyle/>
          <a:p>
            <a:pPr marL="0" indent="0">
              <a:buNone/>
            </a:pPr>
            <a:r>
              <a:rPr lang="en-US" sz="1800" dirty="0"/>
              <a:t>The DOELAP OSB discussed PT failures, corrective actions, and documentation in the assessment report </a:t>
            </a:r>
          </a:p>
          <a:p>
            <a:pPr marL="0" indent="0">
              <a:buNone/>
            </a:pPr>
            <a:r>
              <a:rPr lang="en-US" sz="1800" dirty="0"/>
              <a:t>Standards don’t require passing PT (immediately), 2 retest opportunities</a:t>
            </a:r>
          </a:p>
          <a:p>
            <a:pPr marL="0" indent="0">
              <a:buNone/>
            </a:pPr>
            <a:r>
              <a:rPr lang="en-US" sz="1800" dirty="0"/>
              <a:t>Guidance for assessors:</a:t>
            </a:r>
          </a:p>
          <a:p>
            <a:pPr marL="800100" lvl="1" indent="-342900"/>
            <a:r>
              <a:rPr lang="en-US" dirty="0">
                <a:ea typeface="+mn-ea"/>
              </a:rPr>
              <a:t>Document all DOELAP PT failures with a supporting narrative for the investigation and actions taken to resolve and prevent recurrence. Probably in the Comments for the Performance Testing section.</a:t>
            </a:r>
          </a:p>
          <a:p>
            <a:pPr marL="800100" lvl="1" indent="-342900"/>
            <a:r>
              <a:rPr lang="en-US" dirty="0">
                <a:ea typeface="+mn-ea"/>
              </a:rPr>
              <a:t>DOELAP will provide the previous 2 PT reports to assessors.</a:t>
            </a:r>
          </a:p>
          <a:p>
            <a:pPr marL="800100" lvl="1" indent="-342900"/>
            <a:r>
              <a:rPr lang="en-US" dirty="0">
                <a:ea typeface="+mn-ea"/>
              </a:rPr>
              <a:t>New checklist item, not necessarily a direct requirement from standard:</a:t>
            </a:r>
          </a:p>
          <a:p>
            <a:endParaRPr lang="en-US" dirty="0"/>
          </a:p>
        </p:txBody>
      </p:sp>
      <p:pic>
        <p:nvPicPr>
          <p:cNvPr id="5" name="Picture 4">
            <a:extLst>
              <a:ext uri="{FF2B5EF4-FFF2-40B4-BE49-F238E27FC236}">
                <a16:creationId xmlns:a16="http://schemas.microsoft.com/office/drawing/2014/main" id="{25488580-25C3-FB88-E3C3-0A99565961F0}"/>
              </a:ext>
            </a:extLst>
          </p:cNvPr>
          <p:cNvPicPr>
            <a:picLocks noChangeAspect="1"/>
          </p:cNvPicPr>
          <p:nvPr/>
        </p:nvPicPr>
        <p:blipFill>
          <a:blip r:embed="rId2"/>
          <a:stretch>
            <a:fillRect/>
          </a:stretch>
        </p:blipFill>
        <p:spPr>
          <a:xfrm>
            <a:off x="76200" y="5334000"/>
            <a:ext cx="8763000" cy="1049536"/>
          </a:xfrm>
          <a:prstGeom prst="rect">
            <a:avLst/>
          </a:prstGeom>
        </p:spPr>
      </p:pic>
    </p:spTree>
    <p:extLst>
      <p:ext uri="{BB962C8B-B14F-4D97-AF65-F5344CB8AC3E}">
        <p14:creationId xmlns:p14="http://schemas.microsoft.com/office/powerpoint/2010/main" val="1607339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02AAE-163A-C8F1-CA8B-B53B1CCE691A}"/>
              </a:ext>
            </a:extLst>
          </p:cNvPr>
          <p:cNvSpPr>
            <a:spLocks noGrp="1"/>
          </p:cNvSpPr>
          <p:nvPr>
            <p:ph type="title"/>
          </p:nvPr>
        </p:nvSpPr>
        <p:spPr/>
        <p:txBody>
          <a:bodyPr/>
          <a:lstStyle/>
          <a:p>
            <a:r>
              <a:rPr lang="en-US" dirty="0"/>
              <a:t>DOE-STD-1112-2019 3.2(e)</a:t>
            </a:r>
            <a:br>
              <a:rPr lang="en-US" dirty="0"/>
            </a:br>
            <a:r>
              <a:rPr lang="en-US" dirty="0"/>
              <a:t>DOE-STD-1095-2025 3.2(e)</a:t>
            </a:r>
          </a:p>
        </p:txBody>
      </p:sp>
      <p:sp>
        <p:nvSpPr>
          <p:cNvPr id="3" name="Content Placeholder 2">
            <a:extLst>
              <a:ext uri="{FF2B5EF4-FFF2-40B4-BE49-F238E27FC236}">
                <a16:creationId xmlns:a16="http://schemas.microsoft.com/office/drawing/2014/main" id="{9785B04F-EB4C-A81F-72DE-9C90A052DFA6}"/>
              </a:ext>
            </a:extLst>
          </p:cNvPr>
          <p:cNvSpPr>
            <a:spLocks noGrp="1"/>
          </p:cNvSpPr>
          <p:nvPr>
            <p:ph idx="1"/>
          </p:nvPr>
        </p:nvSpPr>
        <p:spPr/>
        <p:txBody>
          <a:bodyPr/>
          <a:lstStyle/>
          <a:p>
            <a:endParaRPr lang="en-US" dirty="0"/>
          </a:p>
          <a:p>
            <a:r>
              <a:rPr lang="en-US" dirty="0"/>
              <a:t>The applicant shall review the performance testing data for potential improvements in the radiobioassay (or dosimetry) measurement system. </a:t>
            </a:r>
          </a:p>
          <a:p>
            <a:pPr lvl="1"/>
            <a:r>
              <a:rPr lang="en-US" dirty="0"/>
              <a:t>Management reviews</a:t>
            </a:r>
          </a:p>
          <a:p>
            <a:pPr lvl="1"/>
            <a:r>
              <a:rPr lang="en-US" dirty="0"/>
              <a:t>Trending over time</a:t>
            </a:r>
          </a:p>
          <a:p>
            <a:pPr lvl="1"/>
            <a:r>
              <a:rPr lang="en-US" dirty="0"/>
              <a:t>Collaboration between vendor users</a:t>
            </a:r>
          </a:p>
          <a:p>
            <a:pPr lvl="1"/>
            <a:endParaRPr lang="en-US" dirty="0"/>
          </a:p>
          <a:p>
            <a:endParaRPr lang="en-US" dirty="0"/>
          </a:p>
        </p:txBody>
      </p:sp>
      <p:sp>
        <p:nvSpPr>
          <p:cNvPr id="4" name="Slide Number Placeholder 3">
            <a:extLst>
              <a:ext uri="{FF2B5EF4-FFF2-40B4-BE49-F238E27FC236}">
                <a16:creationId xmlns:a16="http://schemas.microsoft.com/office/drawing/2014/main" id="{9187BB81-E145-1C7C-A064-0090C00A5553}"/>
              </a:ext>
            </a:extLst>
          </p:cNvPr>
          <p:cNvSpPr>
            <a:spLocks noGrp="1"/>
          </p:cNvSpPr>
          <p:nvPr>
            <p:ph type="sldNum" sz="quarter" idx="10"/>
          </p:nvPr>
        </p:nvSpPr>
        <p:spPr/>
        <p:txBody>
          <a:bodyPr/>
          <a:lstStyle/>
          <a:p>
            <a:fld id="{67C7B901-DD5A-4D63-983D-2E3EEDC6FDFD}" type="slidenum">
              <a:rPr lang="en-US" altLang="en-US" smtClean="0"/>
              <a:pPr/>
              <a:t>9</a:t>
            </a:fld>
            <a:endParaRPr lang="en-US" altLang="en-US" dirty="0"/>
          </a:p>
        </p:txBody>
      </p:sp>
    </p:spTree>
    <p:extLst>
      <p:ext uri="{BB962C8B-B14F-4D97-AF65-F5344CB8AC3E}">
        <p14:creationId xmlns:p14="http://schemas.microsoft.com/office/powerpoint/2010/main" val="810031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F6EB5-EDD9-38E8-20CA-CE4A233C26CE}"/>
              </a:ext>
            </a:extLst>
          </p:cNvPr>
          <p:cNvSpPr>
            <a:spLocks noGrp="1"/>
          </p:cNvSpPr>
          <p:nvPr>
            <p:ph type="title"/>
          </p:nvPr>
        </p:nvSpPr>
        <p:spPr/>
        <p:txBody>
          <a:bodyPr/>
          <a:lstStyle/>
          <a:p>
            <a:r>
              <a:rPr lang="en-US" dirty="0"/>
              <a:t>Continuation of Accredited Activities</a:t>
            </a:r>
          </a:p>
        </p:txBody>
      </p:sp>
      <p:sp>
        <p:nvSpPr>
          <p:cNvPr id="3" name="Content Placeholder 2">
            <a:extLst>
              <a:ext uri="{FF2B5EF4-FFF2-40B4-BE49-F238E27FC236}">
                <a16:creationId xmlns:a16="http://schemas.microsoft.com/office/drawing/2014/main" id="{A3C944FA-2E00-A67E-D266-7FEDB2B3695A}"/>
              </a:ext>
            </a:extLst>
          </p:cNvPr>
          <p:cNvSpPr>
            <a:spLocks noGrp="1"/>
          </p:cNvSpPr>
          <p:nvPr>
            <p:ph idx="1"/>
          </p:nvPr>
        </p:nvSpPr>
        <p:spPr/>
        <p:txBody>
          <a:bodyPr/>
          <a:lstStyle/>
          <a:p>
            <a:r>
              <a:rPr lang="en-US" dirty="0"/>
              <a:t>A program shall have a documented plan to ensure continuation of accredited activities in the event of a temporary and unexpected loss of capability up to 6 months. The documented plan shall include methods for maintaining redundant accredited measurement capabilities and methods for re-distribution of responsibilities following the loss of key personnel. </a:t>
            </a:r>
          </a:p>
        </p:txBody>
      </p:sp>
      <p:sp>
        <p:nvSpPr>
          <p:cNvPr id="5" name="Footer Placeholder 4">
            <a:extLst>
              <a:ext uri="{FF2B5EF4-FFF2-40B4-BE49-F238E27FC236}">
                <a16:creationId xmlns:a16="http://schemas.microsoft.com/office/drawing/2014/main" id="{B262FA6C-749F-3C71-57DC-4AE10E13822F}"/>
              </a:ext>
            </a:extLst>
          </p:cNvPr>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2075838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F83E3-1EBD-DA58-37C0-7D716DE793D8}"/>
              </a:ext>
            </a:extLst>
          </p:cNvPr>
          <p:cNvSpPr>
            <a:spLocks noGrp="1"/>
          </p:cNvSpPr>
          <p:nvPr>
            <p:ph type="title"/>
          </p:nvPr>
        </p:nvSpPr>
        <p:spPr/>
        <p:txBody>
          <a:bodyPr/>
          <a:lstStyle/>
          <a:p>
            <a:r>
              <a:rPr lang="en-US" dirty="0"/>
              <a:t>Backup plans</a:t>
            </a:r>
          </a:p>
        </p:txBody>
      </p:sp>
      <p:sp>
        <p:nvSpPr>
          <p:cNvPr id="5" name="Footer Placeholder 4">
            <a:extLst>
              <a:ext uri="{FF2B5EF4-FFF2-40B4-BE49-F238E27FC236}">
                <a16:creationId xmlns:a16="http://schemas.microsoft.com/office/drawing/2014/main" id="{67ACC125-3533-7246-F3F7-3559AC00FD1E}"/>
              </a:ext>
            </a:extLst>
          </p:cNvPr>
          <p:cNvSpPr>
            <a:spLocks noGrp="1"/>
          </p:cNvSpPr>
          <p:nvPr>
            <p:ph type="ftr" sz="quarter" idx="11"/>
          </p:nvPr>
        </p:nvSpPr>
        <p:spPr/>
        <p:txBody>
          <a:bodyPr/>
          <a:lstStyle/>
          <a:p>
            <a:r>
              <a:rPr lang="en-US"/>
              <a:t>DOELAP Assessor Training</a:t>
            </a:r>
            <a:endParaRPr lang="en-US" dirty="0"/>
          </a:p>
        </p:txBody>
      </p:sp>
      <p:pic>
        <p:nvPicPr>
          <p:cNvPr id="9" name="Picture 8">
            <a:extLst>
              <a:ext uri="{FF2B5EF4-FFF2-40B4-BE49-F238E27FC236}">
                <a16:creationId xmlns:a16="http://schemas.microsoft.com/office/drawing/2014/main" id="{F88E97FB-07BC-515B-78F0-7546487337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6775" y="1591945"/>
            <a:ext cx="2362069" cy="5113655"/>
          </a:xfrm>
          <a:prstGeom prst="rect">
            <a:avLst/>
          </a:prstGeom>
        </p:spPr>
      </p:pic>
      <p:pic>
        <p:nvPicPr>
          <p:cNvPr id="11" name="Picture 10">
            <a:extLst>
              <a:ext uri="{FF2B5EF4-FFF2-40B4-BE49-F238E27FC236}">
                <a16:creationId xmlns:a16="http://schemas.microsoft.com/office/drawing/2014/main" id="{45BE60E8-1187-D56E-AAD4-E272D6F8A9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4565" y="1591945"/>
            <a:ext cx="2362069" cy="5113655"/>
          </a:xfrm>
          <a:prstGeom prst="rect">
            <a:avLst/>
          </a:prstGeom>
        </p:spPr>
      </p:pic>
    </p:spTree>
    <p:extLst>
      <p:ext uri="{BB962C8B-B14F-4D97-AF65-F5344CB8AC3E}">
        <p14:creationId xmlns:p14="http://schemas.microsoft.com/office/powerpoint/2010/main" val="376159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AB74C-0C2B-89BE-70B2-76A365B08A57}"/>
              </a:ext>
            </a:extLst>
          </p:cNvPr>
          <p:cNvSpPr>
            <a:spLocks noGrp="1"/>
          </p:cNvSpPr>
          <p:nvPr>
            <p:ph type="title"/>
          </p:nvPr>
        </p:nvSpPr>
        <p:spPr>
          <a:xfrm>
            <a:off x="2514600" y="304800"/>
            <a:ext cx="5867400" cy="1143000"/>
          </a:xfrm>
        </p:spPr>
        <p:txBody>
          <a:bodyPr/>
          <a:lstStyle/>
          <a:p>
            <a:r>
              <a:rPr lang="en-US" dirty="0"/>
              <a:t>Redundant Measurement Capabilities (4.2.1)</a:t>
            </a:r>
          </a:p>
        </p:txBody>
      </p:sp>
      <p:sp>
        <p:nvSpPr>
          <p:cNvPr id="3" name="Content Placeholder 2">
            <a:extLst>
              <a:ext uri="{FF2B5EF4-FFF2-40B4-BE49-F238E27FC236}">
                <a16:creationId xmlns:a16="http://schemas.microsoft.com/office/drawing/2014/main" id="{1A13D2D2-B184-A007-C939-71FE393555CB}"/>
              </a:ext>
            </a:extLst>
          </p:cNvPr>
          <p:cNvSpPr>
            <a:spLocks noGrp="1"/>
          </p:cNvSpPr>
          <p:nvPr>
            <p:ph idx="1"/>
          </p:nvPr>
        </p:nvSpPr>
        <p:spPr/>
        <p:txBody>
          <a:bodyPr/>
          <a:lstStyle/>
          <a:p>
            <a:r>
              <a:rPr lang="en-US" dirty="0"/>
              <a:t>The DOE Standard requires programs to develop plans to address temporary and unexpected loss of capability to deliver DOELAP-accredited personnel dosimetry services. </a:t>
            </a:r>
          </a:p>
          <a:p>
            <a:r>
              <a:rPr lang="en-US" dirty="0"/>
              <a:t>This includes:</a:t>
            </a:r>
          </a:p>
          <a:p>
            <a:pPr lvl="1"/>
            <a:r>
              <a:rPr lang="en-US" dirty="0"/>
              <a:t>Reliance on external vendors;</a:t>
            </a:r>
          </a:p>
          <a:p>
            <a:pPr lvl="1"/>
            <a:r>
              <a:rPr lang="en-US" dirty="0"/>
              <a:t>On-site duplicate measuring systems; </a:t>
            </a:r>
          </a:p>
          <a:p>
            <a:pPr lvl="1"/>
            <a:r>
              <a:rPr lang="en-US" dirty="0"/>
              <a:t>Inter-site collaborations.</a:t>
            </a:r>
          </a:p>
          <a:p>
            <a:endParaRPr lang="en-US" dirty="0"/>
          </a:p>
        </p:txBody>
      </p:sp>
      <p:sp>
        <p:nvSpPr>
          <p:cNvPr id="4" name="Slide Number Placeholder 3">
            <a:extLst>
              <a:ext uri="{FF2B5EF4-FFF2-40B4-BE49-F238E27FC236}">
                <a16:creationId xmlns:a16="http://schemas.microsoft.com/office/drawing/2014/main" id="{675E61E3-6837-86D4-0E82-113F88BE598A}"/>
              </a:ext>
            </a:extLst>
          </p:cNvPr>
          <p:cNvSpPr>
            <a:spLocks noGrp="1"/>
          </p:cNvSpPr>
          <p:nvPr>
            <p:ph type="sldNum" sz="quarter" idx="10"/>
          </p:nvPr>
        </p:nvSpPr>
        <p:spPr/>
        <p:txBody>
          <a:bodyPr/>
          <a:lstStyle/>
          <a:p>
            <a:fld id="{67C7B901-DD5A-4D63-983D-2E3EEDC6FDFD}" type="slidenum">
              <a:rPr lang="en-US" altLang="en-US" smtClean="0"/>
              <a:pPr/>
              <a:t>12</a:t>
            </a:fld>
            <a:endParaRPr lang="en-US" altLang="en-US" dirty="0"/>
          </a:p>
        </p:txBody>
      </p:sp>
    </p:spTree>
    <p:extLst>
      <p:ext uri="{BB962C8B-B14F-4D97-AF65-F5344CB8AC3E}">
        <p14:creationId xmlns:p14="http://schemas.microsoft.com/office/powerpoint/2010/main" val="3826951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E1AE-1DAD-B1C4-9233-45B9B76F8505}"/>
              </a:ext>
            </a:extLst>
          </p:cNvPr>
          <p:cNvSpPr>
            <a:spLocks noGrp="1"/>
          </p:cNvSpPr>
          <p:nvPr>
            <p:ph type="title"/>
          </p:nvPr>
        </p:nvSpPr>
        <p:spPr/>
        <p:txBody>
          <a:bodyPr/>
          <a:lstStyle/>
          <a:p>
            <a:r>
              <a:rPr lang="en-US" dirty="0"/>
              <a:t>External Vendor Services (e.g., Landauer)</a:t>
            </a:r>
          </a:p>
        </p:txBody>
      </p:sp>
      <p:sp>
        <p:nvSpPr>
          <p:cNvPr id="3" name="Content Placeholder 2">
            <a:extLst>
              <a:ext uri="{FF2B5EF4-FFF2-40B4-BE49-F238E27FC236}">
                <a16:creationId xmlns:a16="http://schemas.microsoft.com/office/drawing/2014/main" id="{25976CE0-D044-B590-DD54-B6D9C7532052}"/>
              </a:ext>
            </a:extLst>
          </p:cNvPr>
          <p:cNvSpPr>
            <a:spLocks noGrp="1"/>
          </p:cNvSpPr>
          <p:nvPr>
            <p:ph idx="1"/>
          </p:nvPr>
        </p:nvSpPr>
        <p:spPr/>
        <p:txBody>
          <a:bodyPr/>
          <a:lstStyle/>
          <a:p>
            <a:r>
              <a:rPr lang="en-US" dirty="0"/>
              <a:t>Landauer is Vendor Qualified and has demonstrated its backup systems meet DOE-STD-1095 requirements.</a:t>
            </a:r>
          </a:p>
          <a:p>
            <a:r>
              <a:rPr lang="en-US" dirty="0"/>
              <a:t>A program that utilizes dosimetry services from Landauer provides oversight of Landauer.</a:t>
            </a:r>
          </a:p>
          <a:p>
            <a:r>
              <a:rPr lang="en-US" dirty="0"/>
              <a:t>Part of the oversight should include evaluating Landauer’s backup facility (or duplicate monitoring system) capabilities.</a:t>
            </a:r>
          </a:p>
          <a:p>
            <a:endParaRPr lang="en-US" dirty="0"/>
          </a:p>
        </p:txBody>
      </p:sp>
      <p:sp>
        <p:nvSpPr>
          <p:cNvPr id="4" name="Slide Number Placeholder 3">
            <a:extLst>
              <a:ext uri="{FF2B5EF4-FFF2-40B4-BE49-F238E27FC236}">
                <a16:creationId xmlns:a16="http://schemas.microsoft.com/office/drawing/2014/main" id="{1C214737-4D6D-5FE0-70EF-6F5C8B6ABCA1}"/>
              </a:ext>
            </a:extLst>
          </p:cNvPr>
          <p:cNvSpPr>
            <a:spLocks noGrp="1"/>
          </p:cNvSpPr>
          <p:nvPr>
            <p:ph type="sldNum" sz="quarter" idx="10"/>
          </p:nvPr>
        </p:nvSpPr>
        <p:spPr/>
        <p:txBody>
          <a:bodyPr/>
          <a:lstStyle/>
          <a:p>
            <a:fld id="{67C7B901-DD5A-4D63-983D-2E3EEDC6FDFD}" type="slidenum">
              <a:rPr lang="en-US" altLang="en-US" smtClean="0"/>
              <a:pPr/>
              <a:t>13</a:t>
            </a:fld>
            <a:endParaRPr lang="en-US" altLang="en-US" dirty="0"/>
          </a:p>
        </p:txBody>
      </p:sp>
    </p:spTree>
    <p:extLst>
      <p:ext uri="{BB962C8B-B14F-4D97-AF65-F5344CB8AC3E}">
        <p14:creationId xmlns:p14="http://schemas.microsoft.com/office/powerpoint/2010/main" val="567385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58153-DB5F-46C3-B5DE-5219339A7D69}"/>
              </a:ext>
            </a:extLst>
          </p:cNvPr>
          <p:cNvSpPr>
            <a:spLocks noGrp="1"/>
          </p:cNvSpPr>
          <p:nvPr>
            <p:ph type="title"/>
          </p:nvPr>
        </p:nvSpPr>
        <p:spPr/>
        <p:txBody>
          <a:bodyPr/>
          <a:lstStyle/>
          <a:p>
            <a:r>
              <a:rPr lang="en-US" dirty="0"/>
              <a:t>Duplicate Measuring System (4.2.1(b))</a:t>
            </a:r>
          </a:p>
        </p:txBody>
      </p:sp>
      <p:sp>
        <p:nvSpPr>
          <p:cNvPr id="3" name="Content Placeholder 2">
            <a:extLst>
              <a:ext uri="{FF2B5EF4-FFF2-40B4-BE49-F238E27FC236}">
                <a16:creationId xmlns:a16="http://schemas.microsoft.com/office/drawing/2014/main" id="{489686C3-C548-C3AF-7E38-59E4710AEA72}"/>
              </a:ext>
            </a:extLst>
          </p:cNvPr>
          <p:cNvSpPr>
            <a:spLocks noGrp="1"/>
          </p:cNvSpPr>
          <p:nvPr>
            <p:ph idx="1"/>
          </p:nvPr>
        </p:nvSpPr>
        <p:spPr/>
        <p:txBody>
          <a:bodyPr/>
          <a:lstStyle/>
          <a:p>
            <a:r>
              <a:rPr lang="en-US" dirty="0"/>
              <a:t>Backup reader(s) are similar in configuration to primary readers.</a:t>
            </a:r>
          </a:p>
          <a:p>
            <a:r>
              <a:rPr lang="en-US" dirty="0"/>
              <a:t>Separate location, power source, network, etc. </a:t>
            </a:r>
          </a:p>
          <a:p>
            <a:pPr lvl="1"/>
            <a:r>
              <a:rPr lang="en-US" dirty="0"/>
              <a:t>“Is the backup reader going to be taken out by a site event that takes out the primary reader?”</a:t>
            </a:r>
          </a:p>
          <a:p>
            <a:r>
              <a:rPr lang="en-US" dirty="0"/>
              <a:t>Maintenance (calibration, linearity, QC, preventative maintenance) should be consistent with primary systems.</a:t>
            </a:r>
          </a:p>
          <a:p>
            <a:r>
              <a:rPr lang="en-US" dirty="0"/>
              <a:t>Evidence (log books, calibration records, QC data) demonstrates functional equivalency.</a:t>
            </a:r>
          </a:p>
          <a:p>
            <a:endParaRPr lang="en-US" dirty="0"/>
          </a:p>
        </p:txBody>
      </p:sp>
      <p:sp>
        <p:nvSpPr>
          <p:cNvPr id="4" name="Slide Number Placeholder 3">
            <a:extLst>
              <a:ext uri="{FF2B5EF4-FFF2-40B4-BE49-F238E27FC236}">
                <a16:creationId xmlns:a16="http://schemas.microsoft.com/office/drawing/2014/main" id="{5B373AFE-4286-EAB1-8D5D-03BFB8D1F24B}"/>
              </a:ext>
            </a:extLst>
          </p:cNvPr>
          <p:cNvSpPr>
            <a:spLocks noGrp="1"/>
          </p:cNvSpPr>
          <p:nvPr>
            <p:ph type="sldNum" sz="quarter" idx="10"/>
          </p:nvPr>
        </p:nvSpPr>
        <p:spPr/>
        <p:txBody>
          <a:bodyPr/>
          <a:lstStyle/>
          <a:p>
            <a:fld id="{67C7B901-DD5A-4D63-983D-2E3EEDC6FDFD}" type="slidenum">
              <a:rPr lang="en-US" altLang="en-US" smtClean="0"/>
              <a:pPr/>
              <a:t>14</a:t>
            </a:fld>
            <a:endParaRPr lang="en-US" altLang="en-US" dirty="0"/>
          </a:p>
        </p:txBody>
      </p:sp>
    </p:spTree>
    <p:extLst>
      <p:ext uri="{BB962C8B-B14F-4D97-AF65-F5344CB8AC3E}">
        <p14:creationId xmlns:p14="http://schemas.microsoft.com/office/powerpoint/2010/main" val="1426479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C153B-8532-2FBF-1584-DBA65AF26228}"/>
              </a:ext>
            </a:extLst>
          </p:cNvPr>
          <p:cNvSpPr>
            <a:spLocks noGrp="1"/>
          </p:cNvSpPr>
          <p:nvPr>
            <p:ph type="title"/>
          </p:nvPr>
        </p:nvSpPr>
        <p:spPr/>
        <p:txBody>
          <a:bodyPr/>
          <a:lstStyle/>
          <a:p>
            <a:r>
              <a:rPr lang="en-US" dirty="0"/>
              <a:t>Inter-Site Processing (Site A to Site B)</a:t>
            </a:r>
            <a:br>
              <a:rPr lang="en-US" dirty="0"/>
            </a:br>
            <a:r>
              <a:rPr lang="en-US" dirty="0"/>
              <a:t>a couple </a:t>
            </a:r>
            <a:r>
              <a:rPr lang="en-US"/>
              <a:t>of general scenarios</a:t>
            </a:r>
            <a:endParaRPr lang="en-US" dirty="0"/>
          </a:p>
        </p:txBody>
      </p:sp>
      <p:sp>
        <p:nvSpPr>
          <p:cNvPr id="3" name="Content Placeholder 2">
            <a:extLst>
              <a:ext uri="{FF2B5EF4-FFF2-40B4-BE49-F238E27FC236}">
                <a16:creationId xmlns:a16="http://schemas.microsoft.com/office/drawing/2014/main" id="{AE7A936C-376F-DD23-7485-01225E60A5CD}"/>
              </a:ext>
            </a:extLst>
          </p:cNvPr>
          <p:cNvSpPr>
            <a:spLocks noGrp="1"/>
          </p:cNvSpPr>
          <p:nvPr>
            <p:ph idx="1"/>
          </p:nvPr>
        </p:nvSpPr>
        <p:spPr/>
        <p:txBody>
          <a:bodyPr/>
          <a:lstStyle/>
          <a:p>
            <a:r>
              <a:rPr lang="en-US" dirty="0"/>
              <a:t>Site A ships their dosimeters to Site B for processing </a:t>
            </a:r>
          </a:p>
          <a:p>
            <a:r>
              <a:rPr lang="en-US" dirty="0"/>
              <a:t>Site B can be interpreted to be a duplicate measuring system (4.2.1(b)).</a:t>
            </a:r>
          </a:p>
          <a:p>
            <a:pPr lvl="1"/>
            <a:r>
              <a:rPr lang="en-US" dirty="0"/>
              <a:t>Site A is responsible for demonstrating equivalent performance of Site B's system for all accredited categories.</a:t>
            </a:r>
          </a:p>
          <a:p>
            <a:pPr lvl="1"/>
            <a:r>
              <a:rPr lang="en-US" dirty="0"/>
              <a:t>This most likely involves initial studies with irradiated dosimeters and development of correction factors, consideration of reader setup and calibration, etc. </a:t>
            </a:r>
          </a:p>
          <a:p>
            <a:pPr lvl="1"/>
            <a:r>
              <a:rPr lang="en-US" dirty="0"/>
              <a:t>Ongoing readiness requires periodic blind testing of Site B's system by Site A.</a:t>
            </a:r>
          </a:p>
          <a:p>
            <a:pPr lvl="1"/>
            <a:r>
              <a:rPr lang="en-US" dirty="0"/>
              <a:t>Site B does not require DOELAP accreditation in the same categories as Site A</a:t>
            </a:r>
          </a:p>
          <a:p>
            <a:endParaRPr lang="en-US" dirty="0"/>
          </a:p>
        </p:txBody>
      </p:sp>
      <p:sp>
        <p:nvSpPr>
          <p:cNvPr id="4" name="Slide Number Placeholder 3">
            <a:extLst>
              <a:ext uri="{FF2B5EF4-FFF2-40B4-BE49-F238E27FC236}">
                <a16:creationId xmlns:a16="http://schemas.microsoft.com/office/drawing/2014/main" id="{3AD1D699-DC9F-425B-3037-EB7FE7B224B8}"/>
              </a:ext>
            </a:extLst>
          </p:cNvPr>
          <p:cNvSpPr>
            <a:spLocks noGrp="1"/>
          </p:cNvSpPr>
          <p:nvPr>
            <p:ph type="sldNum" sz="quarter" idx="10"/>
          </p:nvPr>
        </p:nvSpPr>
        <p:spPr/>
        <p:txBody>
          <a:bodyPr/>
          <a:lstStyle/>
          <a:p>
            <a:fld id="{67C7B901-DD5A-4D63-983D-2E3EEDC6FDFD}" type="slidenum">
              <a:rPr lang="en-US" altLang="en-US" smtClean="0"/>
              <a:pPr/>
              <a:t>15</a:t>
            </a:fld>
            <a:endParaRPr lang="en-US" altLang="en-US" dirty="0"/>
          </a:p>
        </p:txBody>
      </p:sp>
    </p:spTree>
    <p:extLst>
      <p:ext uri="{BB962C8B-B14F-4D97-AF65-F5344CB8AC3E}">
        <p14:creationId xmlns:p14="http://schemas.microsoft.com/office/powerpoint/2010/main" val="3783287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8693D-7DB2-7B35-9599-418EF0C98998}"/>
              </a:ext>
            </a:extLst>
          </p:cNvPr>
          <p:cNvSpPr>
            <a:spLocks noGrp="1"/>
          </p:cNvSpPr>
          <p:nvPr>
            <p:ph type="title"/>
          </p:nvPr>
        </p:nvSpPr>
        <p:spPr/>
        <p:txBody>
          <a:bodyPr/>
          <a:lstStyle/>
          <a:p>
            <a:r>
              <a:rPr lang="en-US" dirty="0"/>
              <a:t>Inter-Site Processing (Site A to Site B)</a:t>
            </a:r>
          </a:p>
        </p:txBody>
      </p:sp>
      <p:sp>
        <p:nvSpPr>
          <p:cNvPr id="3" name="Content Placeholder 2">
            <a:extLst>
              <a:ext uri="{FF2B5EF4-FFF2-40B4-BE49-F238E27FC236}">
                <a16:creationId xmlns:a16="http://schemas.microsoft.com/office/drawing/2014/main" id="{7B0D8AD5-B310-7FC5-42AC-5029424BBFB4}"/>
              </a:ext>
            </a:extLst>
          </p:cNvPr>
          <p:cNvSpPr>
            <a:spLocks noGrp="1"/>
          </p:cNvSpPr>
          <p:nvPr>
            <p:ph idx="1"/>
          </p:nvPr>
        </p:nvSpPr>
        <p:spPr/>
        <p:txBody>
          <a:bodyPr/>
          <a:lstStyle/>
          <a:p>
            <a:r>
              <a:rPr lang="en-US" dirty="0"/>
              <a:t>Site A plans to use the dosimetry services provided by Site B.</a:t>
            </a:r>
          </a:p>
          <a:p>
            <a:r>
              <a:rPr lang="en-US" dirty="0"/>
              <a:t>In this scenario, Site B is a “backup” service provider, 4.2.1(c),  and acts like a vendor for Site A, providing dosimeters, processing dosimeters, and providing results</a:t>
            </a:r>
          </a:p>
          <a:p>
            <a:r>
              <a:rPr lang="en-US" dirty="0"/>
              <a:t>Site B has a DOELAP accreditation, but Site B is not required to maintain accreditation for the same categories as Site A.</a:t>
            </a:r>
          </a:p>
          <a:p>
            <a:r>
              <a:rPr lang="en-US" dirty="0"/>
              <a:t>Site A is responsible for documenting that Site B has demonstrated acceptable performance in all accredited categories identified in the agreement.</a:t>
            </a:r>
          </a:p>
          <a:p>
            <a:r>
              <a:rPr lang="en-US" dirty="0"/>
              <a:t>Site A is responsible for ongoing blind testing of Site B, leveraging Site B's own blind testing results where applicable, but covering categories where Site B does not routinely test.</a:t>
            </a:r>
          </a:p>
          <a:p>
            <a:endParaRPr lang="en-US" dirty="0"/>
          </a:p>
        </p:txBody>
      </p:sp>
      <p:sp>
        <p:nvSpPr>
          <p:cNvPr id="4" name="Slide Number Placeholder 3">
            <a:extLst>
              <a:ext uri="{FF2B5EF4-FFF2-40B4-BE49-F238E27FC236}">
                <a16:creationId xmlns:a16="http://schemas.microsoft.com/office/drawing/2014/main" id="{891B96A7-E917-6BC2-6B68-797743F299F0}"/>
              </a:ext>
            </a:extLst>
          </p:cNvPr>
          <p:cNvSpPr>
            <a:spLocks noGrp="1"/>
          </p:cNvSpPr>
          <p:nvPr>
            <p:ph type="sldNum" sz="quarter" idx="10"/>
          </p:nvPr>
        </p:nvSpPr>
        <p:spPr/>
        <p:txBody>
          <a:bodyPr/>
          <a:lstStyle/>
          <a:p>
            <a:fld id="{67C7B901-DD5A-4D63-983D-2E3EEDC6FDFD}" type="slidenum">
              <a:rPr lang="en-US" altLang="en-US" smtClean="0"/>
              <a:pPr/>
              <a:t>16</a:t>
            </a:fld>
            <a:endParaRPr lang="en-US" altLang="en-US" dirty="0"/>
          </a:p>
        </p:txBody>
      </p:sp>
    </p:spTree>
    <p:extLst>
      <p:ext uri="{BB962C8B-B14F-4D97-AF65-F5344CB8AC3E}">
        <p14:creationId xmlns:p14="http://schemas.microsoft.com/office/powerpoint/2010/main" val="3312754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9903-028C-1896-7161-957EE1828269}"/>
              </a:ext>
            </a:extLst>
          </p:cNvPr>
          <p:cNvSpPr>
            <a:spLocks noGrp="1"/>
          </p:cNvSpPr>
          <p:nvPr>
            <p:ph type="title"/>
          </p:nvPr>
        </p:nvSpPr>
        <p:spPr/>
        <p:txBody>
          <a:bodyPr/>
          <a:lstStyle/>
          <a:p>
            <a:r>
              <a:rPr lang="en-US" dirty="0"/>
              <a:t>Guidance for Sites and Assessors</a:t>
            </a:r>
          </a:p>
        </p:txBody>
      </p:sp>
      <p:sp>
        <p:nvSpPr>
          <p:cNvPr id="3" name="Content Placeholder 2">
            <a:extLst>
              <a:ext uri="{FF2B5EF4-FFF2-40B4-BE49-F238E27FC236}">
                <a16:creationId xmlns:a16="http://schemas.microsoft.com/office/drawing/2014/main" id="{86F7C2BE-B561-77F2-198C-63FA92BAF46C}"/>
              </a:ext>
            </a:extLst>
          </p:cNvPr>
          <p:cNvSpPr>
            <a:spLocks noGrp="1"/>
          </p:cNvSpPr>
          <p:nvPr>
            <p:ph idx="1"/>
          </p:nvPr>
        </p:nvSpPr>
        <p:spPr/>
        <p:txBody>
          <a:bodyPr/>
          <a:lstStyle/>
          <a:p>
            <a:r>
              <a:rPr lang="en-US" dirty="0"/>
              <a:t>If a site has thought through possible (but not unrealistic) scenarios; performed appropriate studies; developed correction factors, transfer protocols, </a:t>
            </a:r>
            <a:r>
              <a:rPr lang="en-US" dirty="0" err="1"/>
              <a:t>etc</a:t>
            </a:r>
            <a:r>
              <a:rPr lang="en-US" dirty="0"/>
              <a:t>; and documented the process the intent of the Standard is being met.</a:t>
            </a:r>
          </a:p>
          <a:p>
            <a:r>
              <a:rPr lang="en-US" dirty="0"/>
              <a:t>Sites are encouraged to contact the DOELAP STM for guidance on evaluating their own programs.</a:t>
            </a:r>
          </a:p>
          <a:p>
            <a:r>
              <a:rPr lang="en-US" dirty="0"/>
              <a:t>The STM can assist with complex or unique program situations not explicitly detailed in general guidance</a:t>
            </a:r>
          </a:p>
          <a:p>
            <a:r>
              <a:rPr lang="en-US" dirty="0"/>
              <a:t>Assessors should contact the DOELAP Senior Technical Manager (STM) for questions or concerns during assessments.</a:t>
            </a:r>
          </a:p>
          <a:p>
            <a:endParaRPr lang="en-US" dirty="0"/>
          </a:p>
          <a:p>
            <a:endParaRPr lang="en-US" dirty="0"/>
          </a:p>
        </p:txBody>
      </p:sp>
      <p:sp>
        <p:nvSpPr>
          <p:cNvPr id="4" name="Slide Number Placeholder 3">
            <a:extLst>
              <a:ext uri="{FF2B5EF4-FFF2-40B4-BE49-F238E27FC236}">
                <a16:creationId xmlns:a16="http://schemas.microsoft.com/office/drawing/2014/main" id="{008A2FAE-13C9-EDEE-EDFA-C86C38B1FA9F}"/>
              </a:ext>
            </a:extLst>
          </p:cNvPr>
          <p:cNvSpPr>
            <a:spLocks noGrp="1"/>
          </p:cNvSpPr>
          <p:nvPr>
            <p:ph type="sldNum" sz="quarter" idx="10"/>
          </p:nvPr>
        </p:nvSpPr>
        <p:spPr/>
        <p:txBody>
          <a:bodyPr/>
          <a:lstStyle/>
          <a:p>
            <a:fld id="{67C7B901-DD5A-4D63-983D-2E3EEDC6FDFD}" type="slidenum">
              <a:rPr lang="en-US" altLang="en-US" smtClean="0"/>
              <a:pPr/>
              <a:t>17</a:t>
            </a:fld>
            <a:endParaRPr lang="en-US" altLang="en-US" dirty="0"/>
          </a:p>
        </p:txBody>
      </p:sp>
    </p:spTree>
    <p:extLst>
      <p:ext uri="{BB962C8B-B14F-4D97-AF65-F5344CB8AC3E}">
        <p14:creationId xmlns:p14="http://schemas.microsoft.com/office/powerpoint/2010/main" val="3118689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3783E-E43E-6E97-0288-357CB8D2D7CA}"/>
              </a:ext>
            </a:extLst>
          </p:cNvPr>
          <p:cNvSpPr>
            <a:spLocks noGrp="1"/>
          </p:cNvSpPr>
          <p:nvPr>
            <p:ph type="title"/>
          </p:nvPr>
        </p:nvSpPr>
        <p:spPr/>
        <p:txBody>
          <a:bodyPr/>
          <a:lstStyle/>
          <a:p>
            <a:r>
              <a:rPr lang="en-US" dirty="0"/>
              <a:t>Common questions</a:t>
            </a:r>
          </a:p>
        </p:txBody>
      </p:sp>
      <p:sp>
        <p:nvSpPr>
          <p:cNvPr id="3" name="Content Placeholder 2">
            <a:extLst>
              <a:ext uri="{FF2B5EF4-FFF2-40B4-BE49-F238E27FC236}">
                <a16:creationId xmlns:a16="http://schemas.microsoft.com/office/drawing/2014/main" id="{EE50DFA0-B318-3A9E-47D8-834F6DEDF167}"/>
              </a:ext>
            </a:extLst>
          </p:cNvPr>
          <p:cNvSpPr>
            <a:spLocks noGrp="1"/>
          </p:cNvSpPr>
          <p:nvPr>
            <p:ph idx="1"/>
          </p:nvPr>
        </p:nvSpPr>
        <p:spPr/>
        <p:txBody>
          <a:bodyPr/>
          <a:lstStyle/>
          <a:p>
            <a:r>
              <a:rPr lang="en-US" dirty="0"/>
              <a:t>Observation of work performance</a:t>
            </a:r>
          </a:p>
          <a:p>
            <a:pPr lvl="1"/>
            <a:r>
              <a:rPr lang="en-US" dirty="0"/>
              <a:t>The Technical Lead shall initially and at least annually evaluate and document the proficiency of each staff member authorized to perform dosimetry-related functions. When appropriate, this proficiency assessment should include an observation of performance. DOE-STD-1095-2025 4.4(d)</a:t>
            </a:r>
          </a:p>
          <a:p>
            <a:pPr lvl="1"/>
            <a:r>
              <a:rPr lang="en-US" dirty="0"/>
              <a:t>Previous language was “shall”</a:t>
            </a:r>
          </a:p>
          <a:p>
            <a:endParaRPr lang="en-US" dirty="0"/>
          </a:p>
        </p:txBody>
      </p:sp>
      <p:sp>
        <p:nvSpPr>
          <p:cNvPr id="4" name="Slide Number Placeholder 3">
            <a:extLst>
              <a:ext uri="{FF2B5EF4-FFF2-40B4-BE49-F238E27FC236}">
                <a16:creationId xmlns:a16="http://schemas.microsoft.com/office/drawing/2014/main" id="{75F02A16-84FE-6C54-BD19-3649FBB139E3}"/>
              </a:ext>
            </a:extLst>
          </p:cNvPr>
          <p:cNvSpPr>
            <a:spLocks noGrp="1"/>
          </p:cNvSpPr>
          <p:nvPr>
            <p:ph type="sldNum" sz="quarter" idx="10"/>
          </p:nvPr>
        </p:nvSpPr>
        <p:spPr/>
        <p:txBody>
          <a:bodyPr/>
          <a:lstStyle/>
          <a:p>
            <a:fld id="{67C7B901-DD5A-4D63-983D-2E3EEDC6FDFD}" type="slidenum">
              <a:rPr lang="en-US" altLang="en-US" smtClean="0"/>
              <a:pPr/>
              <a:t>18</a:t>
            </a:fld>
            <a:endParaRPr lang="en-US" altLang="en-US" dirty="0"/>
          </a:p>
        </p:txBody>
      </p:sp>
    </p:spTree>
    <p:extLst>
      <p:ext uri="{BB962C8B-B14F-4D97-AF65-F5344CB8AC3E}">
        <p14:creationId xmlns:p14="http://schemas.microsoft.com/office/powerpoint/2010/main" val="3233886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F76EA-B81E-4283-4267-4D4FB62BE837}"/>
              </a:ext>
            </a:extLst>
          </p:cNvPr>
          <p:cNvSpPr>
            <a:spLocks noGrp="1"/>
          </p:cNvSpPr>
          <p:nvPr>
            <p:ph type="title"/>
          </p:nvPr>
        </p:nvSpPr>
        <p:spPr>
          <a:xfrm>
            <a:off x="3048000" y="457200"/>
            <a:ext cx="5411765" cy="553998"/>
          </a:xfrm>
        </p:spPr>
        <p:txBody>
          <a:bodyPr/>
          <a:lstStyle/>
          <a:p>
            <a:r>
              <a:rPr lang="en-US" sz="2800" dirty="0"/>
              <a:t>4.8.2(e) Blind Testing</a:t>
            </a:r>
          </a:p>
        </p:txBody>
      </p:sp>
      <p:sp>
        <p:nvSpPr>
          <p:cNvPr id="3" name="Text Placeholder 2">
            <a:extLst>
              <a:ext uri="{FF2B5EF4-FFF2-40B4-BE49-F238E27FC236}">
                <a16:creationId xmlns:a16="http://schemas.microsoft.com/office/drawing/2014/main" id="{FA776B29-5C1C-3B01-6BD4-BDE56F438491}"/>
              </a:ext>
            </a:extLst>
          </p:cNvPr>
          <p:cNvSpPr>
            <a:spLocks noGrp="1"/>
          </p:cNvSpPr>
          <p:nvPr>
            <p:ph idx="1"/>
          </p:nvPr>
        </p:nvSpPr>
        <p:spPr>
          <a:xfrm>
            <a:off x="381000" y="1625798"/>
            <a:ext cx="8305800" cy="5232202"/>
          </a:xfrm>
        </p:spPr>
        <p:txBody>
          <a:bodyPr/>
          <a:lstStyle/>
          <a:p>
            <a:pPr marL="114300" indent="0">
              <a:buNone/>
            </a:pPr>
            <a:r>
              <a:rPr lang="en-US" sz="1600" dirty="0">
                <a:solidFill>
                  <a:srgbClr val="000000"/>
                </a:solidFill>
              </a:rPr>
              <a:t>(e) Blind testing shall be conducted to validate the overall performance on all measurement systems used for the dose of record. The program shall: </a:t>
            </a:r>
          </a:p>
          <a:p>
            <a:pPr marL="114300" indent="0">
              <a:buNone/>
            </a:pPr>
            <a:r>
              <a:rPr lang="en-US" sz="1600" dirty="0">
                <a:solidFill>
                  <a:srgbClr val="000000"/>
                </a:solidFill>
              </a:rPr>
              <a:t>• Use dosimeters irradiated by traceable isotopic sources or x-ray beams to doses that are unknown to the processor; </a:t>
            </a:r>
          </a:p>
          <a:p>
            <a:pPr marL="114300" indent="0">
              <a:buNone/>
            </a:pPr>
            <a:r>
              <a:rPr lang="en-US" sz="1600" dirty="0">
                <a:solidFill>
                  <a:srgbClr val="000000"/>
                </a:solidFill>
              </a:rPr>
              <a:t>• Have documented procedures describing steps to be taken if blind testing results are outside of pre-established criteria; </a:t>
            </a:r>
          </a:p>
          <a:p>
            <a:pPr marL="114300" indent="0">
              <a:buNone/>
            </a:pPr>
            <a:r>
              <a:rPr lang="en-US" sz="1600" dirty="0">
                <a:solidFill>
                  <a:srgbClr val="000000"/>
                </a:solidFill>
              </a:rPr>
              <a:t>• Test all categories throughout the 3-year accreditation period for which the program is accredited; </a:t>
            </a:r>
          </a:p>
          <a:p>
            <a:pPr marL="114300" indent="0">
              <a:buNone/>
            </a:pPr>
            <a:r>
              <a:rPr lang="en-US" sz="1600" dirty="0">
                <a:solidFill>
                  <a:srgbClr val="000000"/>
                </a:solidFill>
              </a:rPr>
              <a:t>• If accredited in Category IIA, programs shall include at least 2 x-ray beams from 20 keV to 70 keV and at least 2 x-ray beams from 70 keV to 300 keV. Cesium-137 (Cs-137) and/or cobalt-60 (Co-60) shall always be included; </a:t>
            </a:r>
          </a:p>
          <a:p>
            <a:pPr marL="114300" indent="0">
              <a:buNone/>
            </a:pPr>
            <a:r>
              <a:rPr lang="en-US" sz="1600" dirty="0">
                <a:solidFill>
                  <a:srgbClr val="000000"/>
                </a:solidFill>
              </a:rPr>
              <a:t>• If accredited in Category IIIA, programs shall include strontium (Sr) and/or yitrium-90 (Y-90) and krypton-85 (Kr-85); and </a:t>
            </a:r>
          </a:p>
          <a:p>
            <a:pPr marL="114300" indent="0">
              <a:buNone/>
            </a:pPr>
            <a:r>
              <a:rPr lang="en-US" sz="1600" dirty="0">
                <a:solidFill>
                  <a:srgbClr val="000000"/>
                </a:solidFill>
              </a:rPr>
              <a:t>• If accredited in Category VA, programs shall include both bare and moderated californium-252 (Cf-252). </a:t>
            </a:r>
          </a:p>
        </p:txBody>
      </p:sp>
    </p:spTree>
    <p:extLst>
      <p:ext uri="{BB962C8B-B14F-4D97-AF65-F5344CB8AC3E}">
        <p14:creationId xmlns:p14="http://schemas.microsoft.com/office/powerpoint/2010/main" val="1432152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AFEBA-BD9D-C468-5F4B-B24C0442B2CE}"/>
              </a:ext>
            </a:extLst>
          </p:cNvPr>
          <p:cNvSpPr>
            <a:spLocks noGrp="1"/>
          </p:cNvSpPr>
          <p:nvPr>
            <p:ph type="title"/>
          </p:nvPr>
        </p:nvSpPr>
        <p:spPr>
          <a:xfrm>
            <a:off x="3429000" y="152400"/>
            <a:ext cx="5257800" cy="1219200"/>
          </a:xfrm>
        </p:spPr>
        <p:txBody>
          <a:bodyPr/>
          <a:lstStyle/>
          <a:p>
            <a:r>
              <a:rPr lang="en-US" sz="2800" dirty="0"/>
              <a:t>4.10 Reporting</a:t>
            </a:r>
          </a:p>
        </p:txBody>
      </p:sp>
      <p:sp>
        <p:nvSpPr>
          <p:cNvPr id="3" name="Content Placeholder 2">
            <a:extLst>
              <a:ext uri="{FF2B5EF4-FFF2-40B4-BE49-F238E27FC236}">
                <a16:creationId xmlns:a16="http://schemas.microsoft.com/office/drawing/2014/main" id="{01F4C67C-E5DB-EC9D-60A7-23943F2C87F4}"/>
              </a:ext>
            </a:extLst>
          </p:cNvPr>
          <p:cNvSpPr>
            <a:spLocks noGrp="1"/>
          </p:cNvSpPr>
          <p:nvPr>
            <p:ph idx="1"/>
          </p:nvPr>
        </p:nvSpPr>
        <p:spPr/>
        <p:txBody>
          <a:bodyPr/>
          <a:lstStyle/>
          <a:p>
            <a:pPr marL="0" marR="0">
              <a:buNone/>
            </a:pPr>
            <a:r>
              <a:rPr lang="en-US" sz="2000" dirty="0">
                <a:effectLst/>
                <a:latin typeface="Aptos" panose="020B0004020202020204" pitchFamily="34" charset="0"/>
                <a:ea typeface="Aptos" panose="020B0004020202020204" pitchFamily="34" charset="0"/>
                <a:cs typeface="Aptos" panose="020B0004020202020204" pitchFamily="34" charset="0"/>
              </a:rPr>
              <a:t>Our assessors should apply flexibility in the interpretation of DOE-STD-1095-2025, section 4.10, ‘Reporting.’</a:t>
            </a:r>
          </a:p>
          <a:p>
            <a:pPr marL="0" marR="0">
              <a:buNone/>
            </a:pPr>
            <a:r>
              <a:rPr lang="en-US" sz="2000" dirty="0">
                <a:effectLst/>
                <a:latin typeface="Aptos" panose="020B0004020202020204" pitchFamily="34" charset="0"/>
                <a:ea typeface="Aptos" panose="020B0004020202020204" pitchFamily="34" charset="0"/>
                <a:cs typeface="Aptos" panose="020B0004020202020204" pitchFamily="34" charset="0"/>
              </a:rPr>
              <a:t> </a:t>
            </a:r>
          </a:p>
          <a:p>
            <a:pPr marL="0" marR="0" indent="0">
              <a:buNone/>
            </a:pPr>
            <a:r>
              <a:rPr lang="en-US" sz="2000" dirty="0">
                <a:effectLst/>
                <a:latin typeface="Aptos" panose="020B0004020202020204" pitchFamily="34" charset="0"/>
                <a:ea typeface="Aptos" panose="020B0004020202020204" pitchFamily="34" charset="0"/>
                <a:cs typeface="Aptos" panose="020B0004020202020204" pitchFamily="34" charset="0"/>
              </a:rPr>
              <a:t>If there are elements of section 4.10 that are not on individual dose reports, then assessors should verify that the information is included in programmatic documents or records and can be tied to an individual worker. There may not be a single document that contains all the information in section 4.10; rather, it might be a collection of documents or electronic files (e.g., database tables, investigation reports, technical basis documents, etc.). Title 10 Code of Federal Regulations Part 835, section 702 (g) requires “data necessary to allow future verification or reassessment of the recorded doses shall be recorded.”  It is in this spirit our assessors should assess section 4.10.</a:t>
            </a:r>
          </a:p>
          <a:p>
            <a:endParaRPr lang="en-US" dirty="0"/>
          </a:p>
        </p:txBody>
      </p:sp>
    </p:spTree>
    <p:extLst>
      <p:ext uri="{BB962C8B-B14F-4D97-AF65-F5344CB8AC3E}">
        <p14:creationId xmlns:p14="http://schemas.microsoft.com/office/powerpoint/2010/main" val="3306268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197EEA-D546-0D10-A6BA-9FB97ABC808F}"/>
              </a:ext>
            </a:extLst>
          </p:cNvPr>
          <p:cNvSpPr>
            <a:spLocks noGrp="1"/>
          </p:cNvSpPr>
          <p:nvPr>
            <p:ph idx="1"/>
          </p:nvPr>
        </p:nvSpPr>
        <p:spPr/>
        <p:txBody>
          <a:bodyPr/>
          <a:lstStyle/>
          <a:p>
            <a:r>
              <a:rPr lang="en-US" sz="1600" dirty="0"/>
              <a:t>Management shall conduct a formal review of the personnel dosimetry QAP during the 3-year DOELAP accreditation cycle. The review </a:t>
            </a:r>
            <a:r>
              <a:rPr lang="en-US" sz="1600" u="sng" dirty="0"/>
              <a:t>shall</a:t>
            </a:r>
            <a:r>
              <a:rPr lang="en-US" sz="1600" dirty="0"/>
              <a:t> be completed at least one year before the accreditation end period so that it is available for the DOELAP on-site assessment. Management </a:t>
            </a:r>
            <a:r>
              <a:rPr lang="en-US" sz="1600" u="sng" dirty="0"/>
              <a:t>shall</a:t>
            </a:r>
            <a:r>
              <a:rPr lang="en-US" sz="1600" dirty="0"/>
              <a:t> consist of the </a:t>
            </a:r>
            <a:r>
              <a:rPr lang="en-US" sz="1600" u="sng" dirty="0"/>
              <a:t>Quality Lead, Technical Lead, and a member of management that has authority for allocation of resources</a:t>
            </a:r>
            <a:r>
              <a:rPr lang="en-US" sz="1600" dirty="0"/>
              <a:t>. At minimum, the review </a:t>
            </a:r>
            <a:r>
              <a:rPr lang="en-US" sz="1600" u="sng" dirty="0"/>
              <a:t>shall</a:t>
            </a:r>
            <a:r>
              <a:rPr lang="en-US" sz="1600" dirty="0"/>
              <a:t> include:</a:t>
            </a:r>
          </a:p>
          <a:p>
            <a:pPr lvl="1"/>
            <a:r>
              <a:rPr lang="en-US" sz="1600" dirty="0"/>
              <a:t>Assessing opportunities for improvement and the need for changes to policies or processes;</a:t>
            </a:r>
          </a:p>
          <a:p>
            <a:pPr lvl="1"/>
            <a:r>
              <a:rPr lang="en-US" sz="1600" dirty="0"/>
              <a:t>Comparison of quality objectives and standards against achievements;</a:t>
            </a:r>
          </a:p>
          <a:p>
            <a:pPr lvl="1"/>
            <a:r>
              <a:rPr lang="en-US" sz="1600" dirty="0"/>
              <a:t>Assessment and test results;</a:t>
            </a:r>
          </a:p>
          <a:p>
            <a:pPr lvl="1"/>
            <a:r>
              <a:rPr lang="en-US" sz="1600" dirty="0"/>
              <a:t>Non-conformances and corresponding corrective actions, preventative measures, and deficiency trends;</a:t>
            </a:r>
          </a:p>
          <a:p>
            <a:pPr lvl="1"/>
            <a:r>
              <a:rPr lang="en-US" sz="1600" dirty="0"/>
              <a:t>Results from external and internal audits;</a:t>
            </a:r>
          </a:p>
          <a:p>
            <a:pPr lvl="1"/>
            <a:r>
              <a:rPr lang="en-US" sz="1600" dirty="0"/>
              <a:t>Continuation of accreditation activities plan and any associated agreements; and</a:t>
            </a:r>
          </a:p>
          <a:p>
            <a:pPr lvl="1"/>
            <a:r>
              <a:rPr lang="en-US" sz="1600" dirty="0"/>
              <a:t>Other relevant factors, such as quality control (QC) activities, resources, and training.</a:t>
            </a:r>
          </a:p>
          <a:p>
            <a:pPr marL="0" indent="0">
              <a:buNone/>
            </a:pPr>
            <a:endParaRPr lang="en-US" dirty="0"/>
          </a:p>
        </p:txBody>
      </p:sp>
      <p:sp>
        <p:nvSpPr>
          <p:cNvPr id="5" name="Footer Placeholder 4">
            <a:extLst>
              <a:ext uri="{FF2B5EF4-FFF2-40B4-BE49-F238E27FC236}">
                <a16:creationId xmlns:a16="http://schemas.microsoft.com/office/drawing/2014/main" id="{F8F9C3A4-49B4-B33B-F041-FE3031A9F7DE}"/>
              </a:ext>
            </a:extLst>
          </p:cNvPr>
          <p:cNvSpPr>
            <a:spLocks noGrp="1"/>
          </p:cNvSpPr>
          <p:nvPr>
            <p:ph type="ftr" sz="quarter" idx="11"/>
          </p:nvPr>
        </p:nvSpPr>
        <p:spPr/>
        <p:txBody>
          <a:bodyPr/>
          <a:lstStyle/>
          <a:p>
            <a:r>
              <a:rPr lang="en-US"/>
              <a:t>DOELAP Assessor Training</a:t>
            </a:r>
            <a:endParaRPr lang="en-US" dirty="0"/>
          </a:p>
        </p:txBody>
      </p:sp>
      <p:sp>
        <p:nvSpPr>
          <p:cNvPr id="6" name="Title 1">
            <a:extLst>
              <a:ext uri="{FF2B5EF4-FFF2-40B4-BE49-F238E27FC236}">
                <a16:creationId xmlns:a16="http://schemas.microsoft.com/office/drawing/2014/main" id="{4549E38C-AADD-BEDB-B26B-F2F9D10E2EA7}"/>
              </a:ext>
            </a:extLst>
          </p:cNvPr>
          <p:cNvSpPr>
            <a:spLocks noGrp="1"/>
          </p:cNvSpPr>
          <p:nvPr>
            <p:ph type="title"/>
          </p:nvPr>
        </p:nvSpPr>
        <p:spPr>
          <a:xfrm>
            <a:off x="2895600" y="152400"/>
            <a:ext cx="5791200" cy="1219200"/>
          </a:xfrm>
        </p:spPr>
        <p:txBody>
          <a:bodyPr/>
          <a:lstStyle/>
          <a:p>
            <a:r>
              <a:rPr lang="en-US" dirty="0">
                <a:latin typeface="Arial" panose="020B0604020202020204" pitchFamily="34" charset="0"/>
                <a:cs typeface="Arial" panose="020B0604020202020204" pitchFamily="34" charset="0"/>
              </a:rPr>
              <a:t>DOE-STD-1095-2025</a:t>
            </a:r>
            <a:br>
              <a:rPr lang="en-US"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Management Review (§4.3(g))</a:t>
            </a:r>
            <a:endParaRPr lang="en-US" sz="2200" dirty="0"/>
          </a:p>
        </p:txBody>
      </p:sp>
    </p:spTree>
    <p:extLst>
      <p:ext uri="{BB962C8B-B14F-4D97-AF65-F5344CB8AC3E}">
        <p14:creationId xmlns:p14="http://schemas.microsoft.com/office/powerpoint/2010/main" val="2972207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12C70-B4E3-8C11-54BD-E9C6754C608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1EB04A-5B20-B195-5D85-01537C8E010A}"/>
              </a:ext>
            </a:extLst>
          </p:cNvPr>
          <p:cNvSpPr>
            <a:spLocks noGrp="1"/>
          </p:cNvSpPr>
          <p:nvPr>
            <p:ph idx="1"/>
          </p:nvPr>
        </p:nvSpPr>
        <p:spPr/>
        <p:txBody>
          <a:bodyPr/>
          <a:lstStyle/>
          <a:p>
            <a:r>
              <a:rPr lang="en-US" dirty="0"/>
              <a:t>Prepared and to assist sites in meeting the requirements of 4.3(g) </a:t>
            </a:r>
          </a:p>
          <a:p>
            <a:r>
              <a:rPr lang="en-US" dirty="0"/>
              <a:t>Not required to </a:t>
            </a:r>
            <a:r>
              <a:rPr lang="en-US"/>
              <a:t>be used</a:t>
            </a:r>
          </a:p>
          <a:p>
            <a:endParaRPr lang="en-US" dirty="0"/>
          </a:p>
          <a:p>
            <a:endParaRPr lang="en-US" dirty="0"/>
          </a:p>
        </p:txBody>
      </p:sp>
      <p:sp>
        <p:nvSpPr>
          <p:cNvPr id="5" name="Footer Placeholder 4">
            <a:extLst>
              <a:ext uri="{FF2B5EF4-FFF2-40B4-BE49-F238E27FC236}">
                <a16:creationId xmlns:a16="http://schemas.microsoft.com/office/drawing/2014/main" id="{02DE5C49-E713-67A5-59D7-B163F1A2A8FB}"/>
              </a:ext>
            </a:extLst>
          </p:cNvPr>
          <p:cNvSpPr>
            <a:spLocks noGrp="1"/>
          </p:cNvSpPr>
          <p:nvPr>
            <p:ph type="ftr" sz="quarter" idx="11"/>
          </p:nvPr>
        </p:nvSpPr>
        <p:spPr/>
        <p:txBody>
          <a:bodyPr/>
          <a:lstStyle/>
          <a:p>
            <a:r>
              <a:rPr lang="en-US"/>
              <a:t>DOELAP Assessor Training</a:t>
            </a:r>
            <a:endParaRPr lang="en-US" dirty="0"/>
          </a:p>
        </p:txBody>
      </p:sp>
      <p:sp>
        <p:nvSpPr>
          <p:cNvPr id="6" name="Title 1">
            <a:extLst>
              <a:ext uri="{FF2B5EF4-FFF2-40B4-BE49-F238E27FC236}">
                <a16:creationId xmlns:a16="http://schemas.microsoft.com/office/drawing/2014/main" id="{12BB672F-891C-4618-6F30-936218D93283}"/>
              </a:ext>
            </a:extLst>
          </p:cNvPr>
          <p:cNvSpPr>
            <a:spLocks noGrp="1"/>
          </p:cNvSpPr>
          <p:nvPr>
            <p:ph type="title"/>
          </p:nvPr>
        </p:nvSpPr>
        <p:spPr>
          <a:xfrm>
            <a:off x="2895600" y="152400"/>
            <a:ext cx="5791200" cy="1219200"/>
          </a:xfrm>
        </p:spPr>
        <p:txBody>
          <a:bodyPr/>
          <a:lstStyle/>
          <a:p>
            <a:r>
              <a:rPr lang="en-US" dirty="0">
                <a:latin typeface="Arial" panose="020B0604020202020204" pitchFamily="34" charset="0"/>
                <a:cs typeface="Arial" panose="020B0604020202020204" pitchFamily="34" charset="0"/>
              </a:rPr>
              <a:t>DOE-STD-1095-2025</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Appendix C – Example </a:t>
            </a:r>
            <a:r>
              <a:rPr lang="en-US" sz="2200" dirty="0">
                <a:latin typeface="Arial" panose="020B0604020202020204" pitchFamily="34" charset="0"/>
                <a:cs typeface="Arial" panose="020B0604020202020204" pitchFamily="34" charset="0"/>
              </a:rPr>
              <a:t>Management Review Template</a:t>
            </a:r>
            <a:endParaRPr lang="en-US" sz="2200" dirty="0"/>
          </a:p>
        </p:txBody>
      </p:sp>
    </p:spTree>
    <p:extLst>
      <p:ext uri="{BB962C8B-B14F-4D97-AF65-F5344CB8AC3E}">
        <p14:creationId xmlns:p14="http://schemas.microsoft.com/office/powerpoint/2010/main" val="4206905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E2C5-774B-3B92-36AD-5F574C019221}"/>
              </a:ext>
            </a:extLst>
          </p:cNvPr>
          <p:cNvSpPr>
            <a:spLocks noGrp="1"/>
          </p:cNvSpPr>
          <p:nvPr>
            <p:ph type="title"/>
          </p:nvPr>
        </p:nvSpPr>
        <p:spPr/>
        <p:txBody>
          <a:bodyPr/>
          <a:lstStyle/>
          <a:p>
            <a:r>
              <a:rPr lang="en-US" dirty="0"/>
              <a:t>Programs that use vendors</a:t>
            </a:r>
          </a:p>
        </p:txBody>
      </p:sp>
      <p:sp>
        <p:nvSpPr>
          <p:cNvPr id="3" name="Content Placeholder 2">
            <a:extLst>
              <a:ext uri="{FF2B5EF4-FFF2-40B4-BE49-F238E27FC236}">
                <a16:creationId xmlns:a16="http://schemas.microsoft.com/office/drawing/2014/main" id="{54CE1D24-D77F-B31E-D8BF-C28E6423C222}"/>
              </a:ext>
            </a:extLst>
          </p:cNvPr>
          <p:cNvSpPr>
            <a:spLocks noGrp="1"/>
          </p:cNvSpPr>
          <p:nvPr>
            <p:ph idx="1"/>
          </p:nvPr>
        </p:nvSpPr>
        <p:spPr/>
        <p:txBody>
          <a:bodyPr/>
          <a:lstStyle/>
          <a:p>
            <a:r>
              <a:rPr lang="en-US" dirty="0"/>
              <a:t>Both 1095 and 1112 include essentially the same requirements:</a:t>
            </a:r>
          </a:p>
          <a:p>
            <a:pPr lvl="1"/>
            <a:r>
              <a:rPr lang="en-US" dirty="0"/>
              <a:t>The DOELAP accredited program has the responsibility for ensuring the requirements of this technical standard are met. </a:t>
            </a:r>
          </a:p>
          <a:p>
            <a:pPr lvl="1"/>
            <a:r>
              <a:rPr lang="en-US" dirty="0"/>
              <a:t>The program shall have a procedure for conducting quality assurance assessments of the service provider; that includes on-site audits, quality control reviews, and blind quality control [audit dosimeters]. The procedures shall also describe how findings are identified and corrected.</a:t>
            </a:r>
          </a:p>
          <a:p>
            <a:r>
              <a:rPr lang="en-US" dirty="0"/>
              <a:t>Group assessments of DOELAP-Qualified Vendors</a:t>
            </a:r>
          </a:p>
          <a:p>
            <a:r>
              <a:rPr lang="en-US" dirty="0"/>
              <a:t>DOELAP checklist? DOELAP Vendor Qualification assessment report? Individual SOW requirements</a:t>
            </a:r>
          </a:p>
        </p:txBody>
      </p:sp>
      <p:sp>
        <p:nvSpPr>
          <p:cNvPr id="4" name="Slide Number Placeholder 3">
            <a:extLst>
              <a:ext uri="{FF2B5EF4-FFF2-40B4-BE49-F238E27FC236}">
                <a16:creationId xmlns:a16="http://schemas.microsoft.com/office/drawing/2014/main" id="{0A596BCE-CA46-91AA-9720-1652C146C589}"/>
              </a:ext>
            </a:extLst>
          </p:cNvPr>
          <p:cNvSpPr>
            <a:spLocks noGrp="1"/>
          </p:cNvSpPr>
          <p:nvPr>
            <p:ph type="sldNum" sz="quarter" idx="10"/>
          </p:nvPr>
        </p:nvSpPr>
        <p:spPr/>
        <p:txBody>
          <a:bodyPr/>
          <a:lstStyle/>
          <a:p>
            <a:fld id="{67C7B901-DD5A-4D63-983D-2E3EEDC6FDFD}" type="slidenum">
              <a:rPr lang="en-US" altLang="en-US" smtClean="0"/>
              <a:pPr/>
              <a:t>23</a:t>
            </a:fld>
            <a:endParaRPr lang="en-US" altLang="en-US" dirty="0"/>
          </a:p>
        </p:txBody>
      </p:sp>
    </p:spTree>
    <p:extLst>
      <p:ext uri="{BB962C8B-B14F-4D97-AF65-F5344CB8AC3E}">
        <p14:creationId xmlns:p14="http://schemas.microsoft.com/office/powerpoint/2010/main" val="1078228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A49CE-E483-A83B-824C-23A605E5E99F}"/>
              </a:ext>
            </a:extLst>
          </p:cNvPr>
          <p:cNvSpPr>
            <a:spLocks noGrp="1"/>
          </p:cNvSpPr>
          <p:nvPr>
            <p:ph type="title"/>
          </p:nvPr>
        </p:nvSpPr>
        <p:spPr/>
        <p:txBody>
          <a:bodyPr/>
          <a:lstStyle/>
          <a:p>
            <a:r>
              <a:rPr lang="en-US" dirty="0"/>
              <a:t>General Thoughts on Interpretation</a:t>
            </a:r>
          </a:p>
        </p:txBody>
      </p:sp>
      <p:sp>
        <p:nvSpPr>
          <p:cNvPr id="3" name="Content Placeholder 2">
            <a:extLst>
              <a:ext uri="{FF2B5EF4-FFF2-40B4-BE49-F238E27FC236}">
                <a16:creationId xmlns:a16="http://schemas.microsoft.com/office/drawing/2014/main" id="{97973DF2-776A-3B63-BC7C-FA3F581B65C4}"/>
              </a:ext>
            </a:extLst>
          </p:cNvPr>
          <p:cNvSpPr>
            <a:spLocks noGrp="1"/>
          </p:cNvSpPr>
          <p:nvPr>
            <p:ph idx="1"/>
          </p:nvPr>
        </p:nvSpPr>
        <p:spPr/>
        <p:txBody>
          <a:bodyPr/>
          <a:lstStyle/>
          <a:p>
            <a:r>
              <a:rPr lang="en-US" dirty="0"/>
              <a:t>Other questions – where the DOELAP Standards are not specific or don’t address the particular topic, DOELAP gives latitude to site needs. </a:t>
            </a:r>
          </a:p>
          <a:p>
            <a:r>
              <a:rPr lang="en-US" dirty="0"/>
              <a:t>Don’t get stuck on literal regurgitation of the specific words or language of the standard</a:t>
            </a:r>
          </a:p>
          <a:p>
            <a:pPr lvl="1"/>
            <a:r>
              <a:rPr lang="en-US" dirty="0"/>
              <a:t>Allow for variation due to site processes, requirements, expertise</a:t>
            </a:r>
          </a:p>
          <a:p>
            <a:pPr lvl="1"/>
            <a:r>
              <a:rPr lang="en-US" dirty="0"/>
              <a:t>Sites can’t just copy and paste the standard language with no supporting processes, procedures, documentation</a:t>
            </a:r>
          </a:p>
          <a:p>
            <a:endParaRPr lang="en-US" dirty="0"/>
          </a:p>
        </p:txBody>
      </p:sp>
      <p:sp>
        <p:nvSpPr>
          <p:cNvPr id="5" name="Footer Placeholder 4">
            <a:extLst>
              <a:ext uri="{FF2B5EF4-FFF2-40B4-BE49-F238E27FC236}">
                <a16:creationId xmlns:a16="http://schemas.microsoft.com/office/drawing/2014/main" id="{C677140D-D8DF-5DAC-623A-17D8FDD59320}"/>
              </a:ext>
            </a:extLst>
          </p:cNvPr>
          <p:cNvSpPr>
            <a:spLocks noGrp="1"/>
          </p:cNvSpPr>
          <p:nvPr>
            <p:ph type="ftr" sz="quarter" idx="11"/>
          </p:nvPr>
        </p:nvSpPr>
        <p:spPr/>
        <p:txBody>
          <a:bodyPr/>
          <a:lstStyle/>
          <a:p>
            <a:r>
              <a:rPr lang="en-US"/>
              <a:t>DOELAP Assessor Training</a:t>
            </a:r>
            <a:endParaRPr lang="en-US" dirty="0"/>
          </a:p>
        </p:txBody>
      </p:sp>
    </p:spTree>
    <p:extLst>
      <p:ext uri="{BB962C8B-B14F-4D97-AF65-F5344CB8AC3E}">
        <p14:creationId xmlns:p14="http://schemas.microsoft.com/office/powerpoint/2010/main" val="1209511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sz="4000" dirty="0"/>
          </a:p>
          <a:p>
            <a:pPr algn="ctr">
              <a:buNone/>
            </a:pPr>
            <a:endParaRPr lang="en-US" sz="4000" dirty="0"/>
          </a:p>
          <a:p>
            <a:pPr algn="ctr">
              <a:buNone/>
            </a:pPr>
            <a:r>
              <a:rPr lang="en-US" sz="4000" dirty="0"/>
              <a:t>Questions?</a:t>
            </a:r>
          </a:p>
        </p:txBody>
      </p:sp>
      <p:sp>
        <p:nvSpPr>
          <p:cNvPr id="5" name="Footer Placeholder 4"/>
          <p:cNvSpPr>
            <a:spLocks noGrp="1"/>
          </p:cNvSpPr>
          <p:nvPr>
            <p:ph type="ftr" sz="quarter" idx="11"/>
          </p:nvPr>
        </p:nvSpPr>
        <p:spPr/>
        <p:txBody>
          <a:bodyPr/>
          <a:lstStyle/>
          <a:p>
            <a:r>
              <a:rPr lang="en-US" dirty="0"/>
              <a:t>DOELAP Assessor Training</a:t>
            </a:r>
          </a:p>
        </p:txBody>
      </p:sp>
    </p:spTree>
  </p:cSld>
  <p:clrMapOvr>
    <a:masterClrMapping/>
  </p:clrMapOvr>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OE NE Large">
  <a:themeElements>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OE NE Large">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OE NE Lar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OE NE Lar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OE NE Lar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OE NE Lar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OE NE Lar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OE NE Lar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OE NE Lar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OE NE Lar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OE NE Lar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OE NE Lar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OE NE Lar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5044</TotalTime>
  <Words>1727</Words>
  <Application>Microsoft Office PowerPoint</Application>
  <PresentationFormat>On-screen Show (4:3)</PresentationFormat>
  <Paragraphs>143</Paragraphs>
  <Slides>25</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25</vt:i4>
      </vt:variant>
    </vt:vector>
  </HeadingPairs>
  <TitlesOfParts>
    <vt:vector size="34" baseType="lpstr">
      <vt:lpstr>Aptos</vt:lpstr>
      <vt:lpstr>Arial</vt:lpstr>
      <vt:lpstr>Arial Black</vt:lpstr>
      <vt:lpstr>Symbol</vt:lpstr>
      <vt:lpstr>Tahoma</vt:lpstr>
      <vt:lpstr>Times New Roman</vt:lpstr>
      <vt:lpstr>Wingdings</vt:lpstr>
      <vt:lpstr>Pixel</vt:lpstr>
      <vt:lpstr>DOE NE Large</vt:lpstr>
      <vt:lpstr>DOELAP Assessor Training Using the Checklist</vt:lpstr>
      <vt:lpstr>DOELAP External Dosimetry Checklist</vt:lpstr>
      <vt:lpstr>DOELAP External Dosimetry Checklist</vt:lpstr>
      <vt:lpstr>Discussion on Checklist Use</vt:lpstr>
      <vt:lpstr>PowerPoint Presentation</vt:lpstr>
      <vt:lpstr>PowerPoint Presentation</vt:lpstr>
      <vt:lpstr>DOELAP Findings Database</vt:lpstr>
      <vt:lpstr>Performance Testing (PT) Failures</vt:lpstr>
      <vt:lpstr>DOE-STD-1112-2019 3.2(e) DOE-STD-1095-2025 3.2(e)</vt:lpstr>
      <vt:lpstr>Continuation of Accredited Activities</vt:lpstr>
      <vt:lpstr>Backup plans</vt:lpstr>
      <vt:lpstr>Redundant Measurement Capabilities (4.2.1)</vt:lpstr>
      <vt:lpstr>External Vendor Services (e.g., Landauer)</vt:lpstr>
      <vt:lpstr>Duplicate Measuring System (4.2.1(b))</vt:lpstr>
      <vt:lpstr>Inter-Site Processing (Site A to Site B) a couple of general scenarios</vt:lpstr>
      <vt:lpstr>Inter-Site Processing (Site A to Site B)</vt:lpstr>
      <vt:lpstr>Guidance for Sites and Assessors</vt:lpstr>
      <vt:lpstr>Common questions</vt:lpstr>
      <vt:lpstr>4.8.2(e) Blind Testing</vt:lpstr>
      <vt:lpstr>4.10 Reporting</vt:lpstr>
      <vt:lpstr>DOE-STD-1095-2025 Management Review (§4.3(g))</vt:lpstr>
      <vt:lpstr>DOE-STD-1095-2025 Appendix C – Example Management Review Template</vt:lpstr>
      <vt:lpstr>Programs that use vendors</vt:lpstr>
      <vt:lpstr>General Thoughts on Interpretation</vt:lpstr>
      <vt:lpstr>PowerPoint Presentation</vt:lpstr>
    </vt:vector>
  </TitlesOfParts>
  <Company>DOEID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DOELAP Assessor Training Session 2 – Process</dc:title>
  <dc:creator>Guy Backstrom</dc:creator>
  <cp:lastModifiedBy>Bohrer, Steven E</cp:lastModifiedBy>
  <cp:revision>178</cp:revision>
  <cp:lastPrinted>2015-10-02T17:23:25Z</cp:lastPrinted>
  <dcterms:created xsi:type="dcterms:W3CDTF">2002-08-06T16:42:03Z</dcterms:created>
  <dcterms:modified xsi:type="dcterms:W3CDTF">2026-09-14T02:33:13Z</dcterms:modified>
</cp:coreProperties>
</file>